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notesMasterIdLst>
    <p:notesMasterId r:id="rId96"/>
  </p:notesMasterIdLst>
  <p:sldIdLst>
    <p:sldId id="256" r:id="rId3"/>
    <p:sldId id="257" r:id="rId4"/>
    <p:sldId id="638" r:id="rId5"/>
    <p:sldId id="639" r:id="rId6"/>
    <p:sldId id="258" r:id="rId7"/>
    <p:sldId id="435" r:id="rId8"/>
    <p:sldId id="436" r:id="rId9"/>
    <p:sldId id="437" r:id="rId10"/>
    <p:sldId id="439" r:id="rId11"/>
    <p:sldId id="440" r:id="rId12"/>
    <p:sldId id="444" r:id="rId13"/>
    <p:sldId id="445" r:id="rId14"/>
    <p:sldId id="446" r:id="rId15"/>
    <p:sldId id="447" r:id="rId16"/>
    <p:sldId id="448" r:id="rId17"/>
    <p:sldId id="449" r:id="rId18"/>
    <p:sldId id="452" r:id="rId19"/>
    <p:sldId id="454" r:id="rId20"/>
    <p:sldId id="509" r:id="rId21"/>
    <p:sldId id="456" r:id="rId22"/>
    <p:sldId id="450" r:id="rId23"/>
    <p:sldId id="457" r:id="rId24"/>
    <p:sldId id="458" r:id="rId25"/>
    <p:sldId id="462" r:id="rId26"/>
    <p:sldId id="643" r:id="rId27"/>
    <p:sldId id="553" r:id="rId28"/>
    <p:sldId id="644" r:id="rId29"/>
    <p:sldId id="645" r:id="rId30"/>
    <p:sldId id="646" r:id="rId31"/>
    <p:sldId id="363" r:id="rId32"/>
    <p:sldId id="647" r:id="rId33"/>
    <p:sldId id="648" r:id="rId34"/>
    <p:sldId id="649" r:id="rId35"/>
    <p:sldId id="650" r:id="rId36"/>
    <p:sldId id="651" r:id="rId37"/>
    <p:sldId id="451" r:id="rId38"/>
    <p:sldId id="652" r:id="rId39"/>
    <p:sldId id="459" r:id="rId40"/>
    <p:sldId id="464" r:id="rId41"/>
    <p:sldId id="510" r:id="rId42"/>
    <p:sldId id="465" r:id="rId43"/>
    <p:sldId id="466" r:id="rId44"/>
    <p:sldId id="467" r:id="rId45"/>
    <p:sldId id="468" r:id="rId46"/>
    <p:sldId id="469" r:id="rId47"/>
    <p:sldId id="470" r:id="rId48"/>
    <p:sldId id="471" r:id="rId49"/>
    <p:sldId id="472" r:id="rId50"/>
    <p:sldId id="473" r:id="rId51"/>
    <p:sldId id="460" r:id="rId52"/>
    <p:sldId id="474" r:id="rId53"/>
    <p:sldId id="475" r:id="rId54"/>
    <p:sldId id="480" r:id="rId55"/>
    <p:sldId id="461" r:id="rId56"/>
    <p:sldId id="481" r:id="rId57"/>
    <p:sldId id="487" r:id="rId58"/>
    <p:sldId id="488" r:id="rId59"/>
    <p:sldId id="489" r:id="rId60"/>
    <p:sldId id="490" r:id="rId61"/>
    <p:sldId id="491" r:id="rId62"/>
    <p:sldId id="492" r:id="rId63"/>
    <p:sldId id="493" r:id="rId64"/>
    <p:sldId id="494" r:id="rId65"/>
    <p:sldId id="495" r:id="rId66"/>
    <p:sldId id="496" r:id="rId67"/>
    <p:sldId id="483" r:id="rId68"/>
    <p:sldId id="484" r:id="rId69"/>
    <p:sldId id="485" r:id="rId70"/>
    <p:sldId id="486" r:id="rId71"/>
    <p:sldId id="636" r:id="rId72"/>
    <p:sldId id="498" r:id="rId73"/>
    <p:sldId id="499" r:id="rId74"/>
    <p:sldId id="504" r:id="rId75"/>
    <p:sldId id="505" r:id="rId76"/>
    <p:sldId id="506" r:id="rId77"/>
    <p:sldId id="500" r:id="rId78"/>
    <p:sldId id="501" r:id="rId79"/>
    <p:sldId id="502" r:id="rId80"/>
    <p:sldId id="503" r:id="rId81"/>
    <p:sldId id="507" r:id="rId82"/>
    <p:sldId id="512" r:id="rId83"/>
    <p:sldId id="508" r:id="rId84"/>
    <p:sldId id="514" r:id="rId85"/>
    <p:sldId id="476" r:id="rId86"/>
    <p:sldId id="477" r:id="rId87"/>
    <p:sldId id="515" r:id="rId88"/>
    <p:sldId id="519" r:id="rId89"/>
    <p:sldId id="516" r:id="rId90"/>
    <p:sldId id="517" r:id="rId91"/>
    <p:sldId id="518" r:id="rId92"/>
    <p:sldId id="521" r:id="rId93"/>
    <p:sldId id="522" r:id="rId94"/>
    <p:sldId id="654" r:id="rId9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E7120"/>
    <a:srgbClr val="9C3225"/>
    <a:srgbClr val="FDF2C9"/>
    <a:srgbClr val="002B4F"/>
    <a:srgbClr val="6B8493"/>
    <a:srgbClr val="FFE7E7"/>
    <a:srgbClr val="FFA3A3"/>
    <a:srgbClr val="260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1637" autoAdjust="0"/>
  </p:normalViewPr>
  <p:slideViewPr>
    <p:cSldViewPr>
      <p:cViewPr varScale="1">
        <p:scale>
          <a:sx n="86" d="100"/>
          <a:sy n="86" d="100"/>
        </p:scale>
        <p:origin x="1536" y="126"/>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t>Salvation in the N.T.</a:t>
            </a:r>
          </a:p>
        </c:rich>
      </c:tx>
      <c:layout>
        <c:manualLayout>
          <c:xMode val="edge"/>
          <c:yMode val="edge"/>
          <c:x val="0.1122492739597819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2F-48A4-A94F-77D606D7B5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2F-48A4-A94F-77D606D7B5A2}"/>
              </c:ext>
            </c:extLst>
          </c:dPt>
          <c:cat>
            <c:strRef>
              <c:f>Sheet1!$A$1:$A$2</c:f>
              <c:strCache>
                <c:ptCount val="2"/>
                <c:pt idx="0">
                  <c:v>Physical Salvation</c:v>
                </c:pt>
                <c:pt idx="1">
                  <c:v>Spiritual Salvation</c:v>
                </c:pt>
              </c:strCache>
            </c:strRef>
          </c:cat>
          <c:val>
            <c:numRef>
              <c:f>Sheet1!$B$1:$B$2</c:f>
              <c:numCache>
                <c:formatCode>General</c:formatCode>
                <c:ptCount val="2"/>
                <c:pt idx="0">
                  <c:v>55</c:v>
                </c:pt>
                <c:pt idx="1">
                  <c:v>45</c:v>
                </c:pt>
              </c:numCache>
            </c:numRef>
          </c:val>
          <c:extLst>
            <c:ext xmlns:c16="http://schemas.microsoft.com/office/drawing/2014/chart" uri="{C3380CC4-5D6E-409C-BE32-E72D297353CC}">
              <c16:uniqueId val="{00000004-C72F-48A4-A94F-77D606D7B5A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ED8823BB-2B5E-41F9-8A07-59C7A2BDF0EC}" type="slidenum">
              <a:rPr lang="en-US"/>
              <a:pPr>
                <a:defRPr/>
              </a:pPr>
              <a:t>‹#›</a:t>
            </a:fld>
            <a:endParaRPr lang="en-US"/>
          </a:p>
        </p:txBody>
      </p:sp>
    </p:spTree>
    <p:extLst>
      <p:ext uri="{BB962C8B-B14F-4D97-AF65-F5344CB8AC3E}">
        <p14:creationId xmlns:p14="http://schemas.microsoft.com/office/powerpoint/2010/main" val="3816374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EB89915-9CAC-4D9E-AA5A-3D9ADED5288A}" type="slidenum">
              <a:rPr lang="en-US">
                <a:latin typeface="Arial" charset="0"/>
              </a:rPr>
              <a:pPr/>
              <a:t>1</a:t>
            </a:fld>
            <a:endParaRPr lang="en-US">
              <a:latin typeface="Arial" charset="0"/>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rPr>
              <a:t>Part 1: </a:t>
            </a:r>
            <a:r>
              <a:rPr lang="en-US" sz="1200" b="1" kern="1200" dirty="0">
                <a:solidFill>
                  <a:schemeClr val="tx1"/>
                </a:solidFill>
                <a:effectLst/>
                <a:latin typeface="Arial" pitchFamily="34" charset="0"/>
                <a:ea typeface="+mn-ea"/>
                <a:cs typeface="+mn-cs"/>
              </a:rPr>
              <a:t>James 2:14-17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rPr>
              <a:t>Part 2 </a:t>
            </a:r>
            <a:r>
              <a:rPr lang="en-US" sz="1200" b="1" kern="1200" dirty="0">
                <a:solidFill>
                  <a:schemeClr val="tx1"/>
                </a:solidFill>
                <a:effectLst/>
                <a:latin typeface="Arial" pitchFamily="34" charset="0"/>
                <a:ea typeface="+mn-ea"/>
                <a:cs typeface="+mn-cs"/>
              </a:rPr>
              <a:t>James 2:18-26</a:t>
            </a:r>
          </a:p>
          <a:p>
            <a:pPr eaLnBrk="1" hangingPunct="1"/>
            <a:endParaRPr lang="en-US" b="1"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C564232-0919-4CF5-951D-FA4E34724D4B}" type="slidenum">
              <a:rPr lang="en-US">
                <a:latin typeface="Arial" charset="0"/>
              </a:rPr>
              <a:pPr/>
              <a:t>10</a:t>
            </a:fld>
            <a:endParaRPr lang="en-US">
              <a:latin typeface="Arial"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Three Views of James held by Protestants:</a:t>
            </a:r>
            <a:endParaRPr lang="en-US" sz="1200" kern="1200" dirty="0">
              <a:solidFill>
                <a:schemeClr val="tx1"/>
              </a:solidFill>
              <a:effectLst/>
              <a:latin typeface="Arial" pitchFamily="34" charset="0"/>
              <a:ea typeface="+mn-ea"/>
              <a:cs typeface="+mn-cs"/>
            </a:endParaRPr>
          </a:p>
          <a:p>
            <a:pPr lvl="0"/>
            <a:r>
              <a:rPr lang="en-US" sz="1200" kern="1200" dirty="0">
                <a:solidFill>
                  <a:schemeClr val="tx1"/>
                </a:solidFill>
                <a:effectLst/>
                <a:latin typeface="Arial" pitchFamily="34" charset="0"/>
                <a:ea typeface="+mn-ea"/>
                <a:cs typeface="+mn-cs"/>
              </a:rPr>
              <a:t>3) This section refers to a believer who is not living by faith. He is not behaving consistently with what he believes.</a:t>
            </a:r>
          </a:p>
          <a:p>
            <a:pPr eaLnBrk="1" hangingPunct="1"/>
            <a:endParaRPr lang="en-US" dirty="0">
              <a:latin typeface="Arial" charset="0"/>
            </a:endParaRPr>
          </a:p>
        </p:txBody>
      </p:sp>
    </p:spTree>
    <p:extLst>
      <p:ext uri="{BB962C8B-B14F-4D97-AF65-F5344CB8AC3E}">
        <p14:creationId xmlns:p14="http://schemas.microsoft.com/office/powerpoint/2010/main" val="43699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 from the text and context:</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1) That the faith spoken of in James 2:14 is the faith of a Christian.</a:t>
            </a:r>
          </a:p>
          <a:p>
            <a:pPr lvl="1"/>
            <a:r>
              <a:rPr lang="en-US" sz="1200" kern="1200" dirty="0">
                <a:solidFill>
                  <a:schemeClr val="tx1"/>
                </a:solidFill>
                <a:effectLst/>
                <a:latin typeface="Arial" pitchFamily="34" charset="0"/>
                <a:ea typeface="+mn-ea"/>
                <a:cs typeface="+mn-cs"/>
              </a:rPr>
              <a:t>a. It is not the “initial” faith of an unsaved sinner in response to the Gospel.</a:t>
            </a:r>
          </a:p>
          <a:p>
            <a:pPr lvl="1"/>
            <a:r>
              <a:rPr lang="en-US" sz="1200" kern="1200" dirty="0">
                <a:solidFill>
                  <a:schemeClr val="tx1"/>
                </a:solidFill>
                <a:effectLst/>
                <a:latin typeface="Arial" pitchFamily="34" charset="0"/>
                <a:ea typeface="+mn-ea"/>
                <a:cs typeface="+mn-cs"/>
              </a:rPr>
              <a:t>b. It is not simply an “intellectual” type of faith which theologians claim does not save.</a:t>
            </a:r>
          </a:p>
          <a:p>
            <a:pPr eaLnBrk="1" hangingPunct="1"/>
            <a:endParaRPr lang="en-US" dirty="0">
              <a:latin typeface="Arial" charset="0"/>
            </a:endParaRPr>
          </a:p>
        </p:txBody>
      </p:sp>
    </p:spTree>
    <p:extLst>
      <p:ext uri="{BB962C8B-B14F-4D97-AF65-F5344CB8AC3E}">
        <p14:creationId xmlns:p14="http://schemas.microsoft.com/office/powerpoint/2010/main" val="196703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2) James is not addressing the eternal destiny of his readers. Instead, he is addressing their profitability and productivity in this life.</a:t>
            </a:r>
            <a:endParaRPr lang="en-US" dirty="0">
              <a:latin typeface="Arial" charset="0"/>
            </a:endParaRPr>
          </a:p>
        </p:txBody>
      </p:sp>
    </p:spTree>
    <p:extLst>
      <p:ext uri="{BB962C8B-B14F-4D97-AF65-F5344CB8AC3E}">
        <p14:creationId xmlns:p14="http://schemas.microsoft.com/office/powerpoint/2010/main" val="1323775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3) That the intention of James is to encourage believers to practice their faith through good works. </a:t>
            </a:r>
          </a:p>
          <a:p>
            <a:pPr eaLnBrk="1" hangingPunct="1"/>
            <a:endParaRPr lang="en-US" dirty="0">
              <a:latin typeface="Arial" charset="0"/>
            </a:endParaRPr>
          </a:p>
        </p:txBody>
      </p:sp>
    </p:spTree>
    <p:extLst>
      <p:ext uri="{BB962C8B-B14F-4D97-AF65-F5344CB8AC3E}">
        <p14:creationId xmlns:p14="http://schemas.microsoft.com/office/powerpoint/2010/main" val="276906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4) That believers should not minimize good works, nor make them irrelevant. </a:t>
            </a:r>
            <a:endParaRPr lang="en-US" dirty="0">
              <a:latin typeface="Arial" charset="0"/>
            </a:endParaRPr>
          </a:p>
        </p:txBody>
      </p:sp>
    </p:spTree>
    <p:extLst>
      <p:ext uri="{BB962C8B-B14F-4D97-AF65-F5344CB8AC3E}">
        <p14:creationId xmlns:p14="http://schemas.microsoft.com/office/powerpoint/2010/main" val="251884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Purpose</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We will show:</a:t>
            </a:r>
          </a:p>
          <a:p>
            <a:pPr eaLnBrk="1" hangingPunct="1"/>
            <a:endParaRPr lang="en-US" dirty="0">
              <a:latin typeface="Arial" charset="0"/>
            </a:endParaRPr>
          </a:p>
          <a:p>
            <a:pPr lvl="0"/>
            <a:r>
              <a:rPr lang="en-US" sz="1200" kern="1200" dirty="0">
                <a:solidFill>
                  <a:schemeClr val="tx1"/>
                </a:solidFill>
                <a:effectLst/>
                <a:latin typeface="Arial" pitchFamily="34" charset="0"/>
                <a:ea typeface="+mn-ea"/>
                <a:cs typeface="+mn-cs"/>
              </a:rPr>
              <a:t>5) That James and Paul are in complete agreement: </a:t>
            </a:r>
          </a:p>
          <a:p>
            <a:pPr lvl="1"/>
            <a:r>
              <a:rPr lang="en-US" sz="1200" kern="1200" dirty="0">
                <a:solidFill>
                  <a:schemeClr val="tx1"/>
                </a:solidFill>
                <a:effectLst/>
                <a:latin typeface="Arial" pitchFamily="34" charset="0"/>
                <a:ea typeface="+mn-ea"/>
                <a:cs typeface="+mn-cs"/>
              </a:rPr>
              <a:t>a. Justification before God is through faith alone by means of God’s unmerited grace.</a:t>
            </a:r>
          </a:p>
          <a:p>
            <a:pPr lvl="1"/>
            <a:r>
              <a:rPr lang="en-US" sz="1200" kern="1200" dirty="0">
                <a:solidFill>
                  <a:schemeClr val="tx1"/>
                </a:solidFill>
                <a:effectLst/>
                <a:latin typeface="Arial" pitchFamily="34" charset="0"/>
                <a:ea typeface="+mn-ea"/>
                <a:cs typeface="+mn-cs"/>
              </a:rPr>
              <a:t>b. Justification before men is through works produced by means of the Holy Spirit.</a:t>
            </a:r>
          </a:p>
        </p:txBody>
      </p:sp>
    </p:spTree>
    <p:extLst>
      <p:ext uri="{BB962C8B-B14F-4D97-AF65-F5344CB8AC3E}">
        <p14:creationId xmlns:p14="http://schemas.microsoft.com/office/powerpoint/2010/main" val="217376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Problem:</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Theologians make incorrect assumptions: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They think that James is speaking about salvation from hell.</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They assume that he is addressing the eternal destiny of man.</a:t>
            </a: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Problem:</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Theologians make incorrect assumptions: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They presuppose that James is dealing with justification in the forensic sense in which God declares believers righteous based on their faith in the finished work of Christ.</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4253177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Problem:</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Theologians misrepresent the teaching of James because they ignore the context of the passage.</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38585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19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Problem:</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They force the text to harmonize with Paul’s view of justification when in reality James is speaking of a different kind of justification.</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52619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D3C6412-B069-4D10-8E42-ABF7F0323C5F}" type="slidenum">
              <a:rPr lang="en-US">
                <a:latin typeface="Arial" charset="0"/>
              </a:rPr>
              <a:pPr/>
              <a:t>2</a:t>
            </a:fld>
            <a:endParaRPr lang="en-US">
              <a:latin typeface="Arial" charset="0"/>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pitchFamily="34" charset="0"/>
                <a:ea typeface="+mn-ea"/>
                <a:cs typeface="+mn-cs"/>
              </a:rPr>
              <a:t>James 2:14-26</a:t>
            </a:r>
          </a:p>
          <a:p>
            <a:pPr eaLnBrk="1" hangingPunct="1">
              <a:spcAft>
                <a:spcPct val="50000"/>
              </a:spcAft>
            </a:pPr>
            <a:r>
              <a:rPr lang="en-US" sz="1200" baseline="30000" dirty="0">
                <a:latin typeface="Arial" charset="0"/>
              </a:rPr>
              <a:t>14</a:t>
            </a:r>
            <a:r>
              <a:rPr lang="en-US" sz="1200" dirty="0">
                <a:latin typeface="Arial" charset="0"/>
              </a:rPr>
              <a:t> What does it profit, my brethren, if someone says he has faith but does not have works? Can faith save him? </a:t>
            </a:r>
            <a:r>
              <a:rPr lang="en-US" sz="1200" baseline="30000" dirty="0">
                <a:latin typeface="Arial" charset="0"/>
              </a:rPr>
              <a:t>15</a:t>
            </a:r>
            <a:r>
              <a:rPr lang="en-US" sz="1200" dirty="0">
                <a:latin typeface="Arial" charset="0"/>
              </a:rPr>
              <a:t> If a brother or sister is naked and destitute of daily food, </a:t>
            </a:r>
            <a:r>
              <a:rPr lang="en-US" sz="1200" baseline="30000" dirty="0">
                <a:latin typeface="Arial" charset="0"/>
              </a:rPr>
              <a:t>16</a:t>
            </a:r>
            <a:r>
              <a:rPr lang="en-US" sz="1200" dirty="0">
                <a:latin typeface="Arial" charset="0"/>
              </a:rPr>
              <a:t> and one of you says to them, “Depart in peace, be warmed and filled,” but you do not give them the things which are needed for the body, what does it profit? </a:t>
            </a:r>
            <a:r>
              <a:rPr lang="en-US" sz="1200" baseline="30000" dirty="0">
                <a:latin typeface="Arial" charset="0"/>
              </a:rPr>
              <a:t>17</a:t>
            </a:r>
            <a:r>
              <a:rPr lang="en-US" sz="1200" dirty="0">
                <a:latin typeface="Arial" charset="0"/>
              </a:rPr>
              <a:t> Thus also faith by itself, if it does not have works, is dead.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The Problem:</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They attempt to pound their square peg of theological presuppositions into the round hole of God’s Word.</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47193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In Feb 2023, I did a message on the 3 tenses of salvation.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1) Past Tense (Justification): Deliverance from the penalty of sin which is eternal separation from God. </a:t>
            </a:r>
          </a:p>
          <a:p>
            <a:pPr eaLnBrk="1" hangingPunct="1"/>
            <a:endParaRPr lang="en-US" dirty="0">
              <a:latin typeface="Arial" charset="0"/>
            </a:endParaRPr>
          </a:p>
        </p:txBody>
      </p:sp>
    </p:spTree>
    <p:extLst>
      <p:ext uri="{BB962C8B-B14F-4D97-AF65-F5344CB8AC3E}">
        <p14:creationId xmlns:p14="http://schemas.microsoft.com/office/powerpoint/2010/main" val="1848958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2) Present Tense—Sanctification: Deliverance from the power of sin in the present life. </a:t>
            </a:r>
          </a:p>
          <a:p>
            <a:pPr eaLnBrk="1" hangingPunct="1"/>
            <a:endParaRPr lang="en-US" dirty="0">
              <a:latin typeface="Arial" charset="0"/>
            </a:endParaRPr>
          </a:p>
        </p:txBody>
      </p:sp>
    </p:spTree>
    <p:extLst>
      <p:ext uri="{BB962C8B-B14F-4D97-AF65-F5344CB8AC3E}">
        <p14:creationId xmlns:p14="http://schemas.microsoft.com/office/powerpoint/2010/main" val="643916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3) Future Tense—Glorification: Deliverance from the presence of sin in the future glorified state.</a:t>
            </a:r>
          </a:p>
          <a:p>
            <a:pPr eaLnBrk="1" hangingPunct="1"/>
            <a:endParaRPr lang="en-US" dirty="0">
              <a:latin typeface="Arial" charset="0"/>
            </a:endParaRPr>
          </a:p>
        </p:txBody>
      </p:sp>
    </p:spTree>
    <p:extLst>
      <p:ext uri="{BB962C8B-B14F-4D97-AF65-F5344CB8AC3E}">
        <p14:creationId xmlns:p14="http://schemas.microsoft.com/office/powerpoint/2010/main" val="947321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24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Confusion results when we do not distinguish between these three aspects of salvation. When we read “saved” or “salvation” in scripture we typically think that it means “salvation from hell.” But that is only one aspect of salvation. In fact, a reader of the Bible in the first century would </a:t>
            </a:r>
            <a:r>
              <a:rPr lang="en-US" sz="1200" b="1" u="sng" kern="1200" dirty="0">
                <a:solidFill>
                  <a:schemeClr val="tx1"/>
                </a:solidFill>
                <a:effectLst/>
                <a:latin typeface="Arial" pitchFamily="34" charset="0"/>
                <a:ea typeface="+mn-ea"/>
                <a:cs typeface="+mn-cs"/>
              </a:rPr>
              <a:t>NOT</a:t>
            </a:r>
            <a:r>
              <a:rPr lang="en-US" sz="1200" kern="1200" dirty="0">
                <a:solidFill>
                  <a:schemeClr val="tx1"/>
                </a:solidFill>
                <a:effectLst/>
                <a:latin typeface="Arial" pitchFamily="34" charset="0"/>
                <a:ea typeface="+mn-ea"/>
                <a:cs typeface="+mn-cs"/>
              </a:rPr>
              <a:t> automatically jump to that conclusion.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eaLnBrk="1" hangingPunct="1"/>
            <a:endParaRPr lang="en-US" dirty="0">
              <a:latin typeface="Arial" charset="0"/>
            </a:endParaRPr>
          </a:p>
        </p:txBody>
      </p:sp>
    </p:spTree>
    <p:extLst>
      <p:ext uri="{BB962C8B-B14F-4D97-AF65-F5344CB8AC3E}">
        <p14:creationId xmlns:p14="http://schemas.microsoft.com/office/powerpoint/2010/main" val="432705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it mean to be saved?</a:t>
            </a:r>
          </a:p>
          <a:p>
            <a:r>
              <a:rPr lang="en-US" dirty="0"/>
              <a:t>As we consider what the Bible has to say about salvation, we need to ask a basic question: What does it mean to be saved? There are different types of salvation mentioned in the Bible. If we do not understand that truth, we will end up totally confused.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37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 asked, “Are you saved?” a good question would be: “Saved from what?” In other words, “What kind of salvation are you referring to?”</a:t>
            </a:r>
          </a:p>
          <a:p>
            <a:r>
              <a:rPr lang="en-US" dirty="0"/>
              <a:t>• If a drowning man is “saved,” he might be rescued from the water and his physical life is spared.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72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a man is “saved” from financial ruin, he might be delivered from bankruptcy.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043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a couple’s marriage is saved, they are spared the heartbreak of divorce.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784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read about salvation in the Bible, it is a good idea to ask, “salvation from what?” The context determines what type of salvation is being referred to in each passage. Recognizing the context of a verse is crucial to its proper interpretation.</a:t>
            </a:r>
          </a:p>
          <a:p>
            <a:endParaRPr lang="en-US" dirty="0"/>
          </a:p>
          <a:p>
            <a:r>
              <a:rPr lang="en-US" dirty="0"/>
              <a:t>And Moses said to the people, “Do not be afraid. Stand still, and see the salvation of the LORD.”     –Ex. 14:13</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65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D3C6412-B069-4D10-8E42-ABF7F0323C5F}" type="slidenum">
              <a:rPr lang="en-US">
                <a:latin typeface="Arial" charset="0"/>
              </a:rPr>
              <a:pPr/>
              <a:t>3</a:t>
            </a:fld>
            <a:endParaRPr lang="en-US">
              <a:latin typeface="Arial" charset="0"/>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50000"/>
              </a:spcAft>
            </a:pPr>
            <a:r>
              <a:rPr lang="en-US" sz="1200" baseline="30000" dirty="0">
                <a:latin typeface="Arial" charset="0"/>
              </a:rPr>
              <a:t>18</a:t>
            </a:r>
            <a:r>
              <a:rPr lang="en-US" sz="1200" dirty="0">
                <a:latin typeface="Arial" charset="0"/>
              </a:rPr>
              <a:t> But someone will say, “You have faith, and I have works.” Show me your faith without your works, and I will show you my faith by my works. </a:t>
            </a:r>
            <a:r>
              <a:rPr lang="en-US" sz="1200" baseline="30000" dirty="0">
                <a:latin typeface="Arial" charset="0"/>
              </a:rPr>
              <a:t>19</a:t>
            </a:r>
            <a:r>
              <a:rPr lang="en-US" sz="1200" dirty="0">
                <a:latin typeface="Arial" charset="0"/>
              </a:rPr>
              <a:t> You believe that there is one God. You do well. Even the demons believe–and tremble! </a:t>
            </a:r>
            <a:r>
              <a:rPr lang="en-US" sz="1200" baseline="30000" dirty="0">
                <a:latin typeface="Arial" charset="0"/>
              </a:rPr>
              <a:t>20</a:t>
            </a:r>
            <a:r>
              <a:rPr lang="en-US" sz="1200" dirty="0">
                <a:latin typeface="Arial" charset="0"/>
              </a:rPr>
              <a:t> But do you want to know, O foolish man, that faith without works is dead? </a:t>
            </a:r>
            <a:r>
              <a:rPr lang="en-US" sz="1200" baseline="30000" dirty="0">
                <a:latin typeface="Arial" charset="0"/>
              </a:rPr>
              <a:t>21</a:t>
            </a:r>
            <a:r>
              <a:rPr lang="en-US" sz="1200" dirty="0">
                <a:latin typeface="Arial" charset="0"/>
              </a:rPr>
              <a:t> Was not Abraham our father justified by works when he offered Isaac his son on the altar? </a:t>
            </a:r>
            <a:r>
              <a:rPr lang="en-US" sz="1200" baseline="30000" dirty="0">
                <a:latin typeface="Arial" charset="0"/>
              </a:rPr>
              <a:t>22</a:t>
            </a:r>
            <a:r>
              <a:rPr lang="en-US" sz="1200" dirty="0">
                <a:latin typeface="Arial" charset="0"/>
              </a:rPr>
              <a:t> Do you see that faith was working together with his works, and by works faith was made perfect? </a:t>
            </a:r>
          </a:p>
        </p:txBody>
      </p:sp>
    </p:spTree>
    <p:extLst>
      <p:ext uri="{BB962C8B-B14F-4D97-AF65-F5344CB8AC3E}">
        <p14:creationId xmlns:p14="http://schemas.microsoft.com/office/powerpoint/2010/main" val="266684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Moses was not talking about how to be saved from hell! In contrast, Paul and Silas told the Philippian jailer how he could be saved from the penalty of his sins.</a:t>
            </a:r>
          </a:p>
          <a:p>
            <a:endParaRPr lang="en-US" dirty="0"/>
          </a:p>
          <a:p>
            <a:r>
              <a:rPr lang="en-US" dirty="0"/>
              <a:t>Depending on the context, salvation may refer to either 1) physical salvation or 2) spiritual salvation. There is a distinction between physical and spiritual salvation in God’s Word.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549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Old Testament, salvation primarily refers to deliverance from physical danger. For example:</a:t>
            </a:r>
          </a:p>
          <a:p>
            <a:r>
              <a:rPr lang="en-US" dirty="0"/>
              <a:t>Deliverance from physical enemies:</a:t>
            </a:r>
          </a:p>
          <a:p>
            <a:r>
              <a:rPr lang="en-US" dirty="0"/>
              <a:t>Ps. 7:1 O LORD my God, in You I put my trust; </a:t>
            </a:r>
            <a:r>
              <a:rPr lang="en-US" u="sng" dirty="0"/>
              <a:t>Save me from all those who persecute me</a:t>
            </a:r>
            <a:r>
              <a:rPr lang="en-US" dirty="0"/>
              <a:t>; And deliver 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151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Deliverance from physical troubles:</a:t>
            </a:r>
          </a:p>
          <a:p>
            <a:r>
              <a:rPr lang="en-US" dirty="0"/>
              <a:t>Ps. 138:7 Though I walk in the midst of trouble … Your right hand will save 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037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Deliverance from physical death:</a:t>
            </a:r>
          </a:p>
          <a:p>
            <a:r>
              <a:rPr lang="en-US" dirty="0"/>
              <a:t>1 Sam. 19:11 Saul also sent messengers to David’s house to watch him and to kill him in the morning. And Michal, David’s wife, told him, saying, “If you do not save your life tonight, tomorrow you will be killed.”</a:t>
            </a:r>
          </a:p>
          <a:p>
            <a:endParaRPr lang="en-US" dirty="0"/>
          </a:p>
          <a:p>
            <a:r>
              <a:rPr lang="en-US" dirty="0"/>
              <a:t>In the Old Testament, salvation rarely, means spiritual salvation.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609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New Testament, some passages of scripture are debatable as to whether the author is referring to physical salvation or spiritual salvation. But even if we conceded that all of those debatable passages referred to spiritual salvation, at least 55% of the time salvation refers to deliverance from a temporal difficulty such as death, disease, or a meaningless life (See Joseph Dillow; A Defense of Free Grace Theology).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380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shortest prayer in the Bible was spoken by Peter.</a:t>
            </a:r>
          </a:p>
          <a:p>
            <a:r>
              <a:rPr lang="en-US" dirty="0"/>
              <a:t>Mt. 14:29-30 And when Peter had come down out of the boat, he walked on the water to go to Jesus. But when he saw that the wind was boisterous, he was afraid; and beginning to sink he cried out, saying, “Lord, save me!”</a:t>
            </a:r>
          </a:p>
          <a:p>
            <a:r>
              <a:rPr lang="en-US" dirty="0"/>
              <a:t>What happened here? Peter recognized that he was a lost sinner on his way to hell. So, he asked the Lord Jesus to save him from the penalty of his sins. Right?</a:t>
            </a:r>
          </a:p>
          <a:p>
            <a:r>
              <a:rPr lang="en-US" dirty="0"/>
              <a:t>Not at all! Peter recognized that he was about to die. So, he asked the Lord Jesus to save him from physically drowning.</a:t>
            </a:r>
          </a:p>
          <a:p>
            <a:r>
              <a:rPr lang="en-US" dirty="0"/>
              <a:t>Much confusion can be avoided by understanding that many times in the New Testament the authors are not speaking of spiritual salvation, but rather physical salvation. This is especially true regarding James chapter 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88C10-7F88-4838-8C9F-99996F011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634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1" kern="1200" dirty="0">
                <a:solidFill>
                  <a:schemeClr val="tx1"/>
                </a:solidFill>
                <a:effectLst/>
                <a:latin typeface="Arial" pitchFamily="34" charset="0"/>
                <a:ea typeface="+mn-ea"/>
                <a:cs typeface="+mn-cs"/>
              </a:rPr>
              <a:t>Transition: </a:t>
            </a:r>
            <a:r>
              <a:rPr lang="en-US" sz="1200" kern="1200" dirty="0">
                <a:solidFill>
                  <a:schemeClr val="tx1"/>
                </a:solidFill>
                <a:effectLst/>
                <a:latin typeface="Arial" pitchFamily="34" charset="0"/>
                <a:ea typeface="+mn-ea"/>
                <a:cs typeface="+mn-cs"/>
              </a:rPr>
              <a:t>With this background, we can begin to examine the text to see what James actually means.</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27231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rPr>
              <a:t>What does it profit, my brethren, if someone says he has faith but does not have works? Can faith save him? (2:14)</a:t>
            </a:r>
          </a:p>
          <a:p>
            <a:pPr eaLnBrk="1" hangingPunct="1"/>
            <a:endParaRPr lang="en-US" dirty="0">
              <a:latin typeface="Arial" charset="0"/>
            </a:endParaRPr>
          </a:p>
          <a:p>
            <a:pPr eaLnBrk="1" hangingPunct="1"/>
            <a:r>
              <a:rPr lang="en-US" dirty="0">
                <a:latin typeface="Arial" charset="0"/>
              </a:rPr>
              <a:t>We need to ask: “save from what?”</a:t>
            </a:r>
          </a:p>
          <a:p>
            <a:pPr eaLnBrk="1" hangingPunct="1"/>
            <a:endParaRPr lang="en-US" dirty="0">
              <a:latin typeface="Arial" charset="0"/>
            </a:endParaRPr>
          </a:p>
          <a:p>
            <a:pPr eaLnBrk="1" hangingPunct="1"/>
            <a:r>
              <a:rPr lang="en-US" dirty="0">
                <a:latin typeface="Arial" charset="0"/>
              </a:rPr>
              <a:t>The word </a:t>
            </a:r>
            <a:r>
              <a:rPr lang="en-US" b="1" i="1" u="sng" dirty="0">
                <a:latin typeface="Arial" charset="0"/>
              </a:rPr>
              <a:t>save</a:t>
            </a:r>
            <a:r>
              <a:rPr lang="en-US" dirty="0">
                <a:latin typeface="Arial" charset="0"/>
              </a:rPr>
              <a:t> is used five times in James. Unless 2:14 is an exception, James never used the word </a:t>
            </a:r>
            <a:r>
              <a:rPr lang="en-US" b="1" i="1" u="sng" dirty="0">
                <a:latin typeface="Arial" charset="0"/>
              </a:rPr>
              <a:t>save</a:t>
            </a:r>
            <a:r>
              <a:rPr lang="en-US" dirty="0">
                <a:latin typeface="Arial" charset="0"/>
              </a:rPr>
              <a:t> in reference to salvation from eternal damnation.</a:t>
            </a:r>
          </a:p>
          <a:p>
            <a:pPr eaLnBrk="1" hangingPunct="1"/>
            <a:endParaRPr lang="en-US" dirty="0">
              <a:latin typeface="Arial" charset="0"/>
            </a:endParaRPr>
          </a:p>
          <a:p>
            <a:pPr eaLnBrk="1" hangingPunct="1"/>
            <a:r>
              <a:rPr lang="en-US">
                <a:latin typeface="Arial" charset="0"/>
              </a:rPr>
              <a:t>James 1:21, 2:14, 4:12, 5:15, 5:20</a:t>
            </a:r>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947177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rPr>
              <a:t>What does it profit, my brethren, if someone says he has faith but does not have works? Can faith save him? (2:14)</a:t>
            </a:r>
          </a:p>
          <a:p>
            <a:pPr eaLnBrk="1" hangingPunct="1"/>
            <a:endParaRPr lang="en-US" dirty="0">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Arial" pitchFamily="34" charset="0"/>
                <a:ea typeface="+mn-ea"/>
                <a:cs typeface="+mn-cs"/>
              </a:rPr>
              <a:t>Question #1a:</a:t>
            </a:r>
            <a:r>
              <a:rPr lang="en-US" sz="1200" kern="1200" dirty="0">
                <a:solidFill>
                  <a:schemeClr val="tx1"/>
                </a:solidFill>
                <a:effectLst/>
                <a:latin typeface="Arial" pitchFamily="34" charset="0"/>
                <a:ea typeface="+mn-ea"/>
                <a:cs typeface="+mn-cs"/>
              </a:rPr>
              <a:t> Who is James addressing in the immediate context of 2:14?</a:t>
            </a:r>
          </a:p>
          <a:p>
            <a:pPr eaLnBrk="1" hangingPunct="1"/>
            <a:endParaRPr lang="en-US" dirty="0">
              <a:latin typeface="Arial" charset="0"/>
            </a:endParaRPr>
          </a:p>
        </p:txBody>
      </p:sp>
    </p:spTree>
    <p:extLst>
      <p:ext uri="{BB962C8B-B14F-4D97-AF65-F5344CB8AC3E}">
        <p14:creationId xmlns:p14="http://schemas.microsoft.com/office/powerpoint/2010/main" val="196830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39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pitchFamily="34" charset="0"/>
                <a:ea typeface="+mn-ea"/>
                <a:cs typeface="+mn-cs"/>
              </a:rPr>
              <a:t>Answer: He is addressing “my brethren.”</a:t>
            </a:r>
            <a:endParaRPr lang="en-US" dirty="0">
              <a:latin typeface="Arial" charset="0"/>
            </a:endParaRPr>
          </a:p>
        </p:txBody>
      </p:sp>
    </p:spTree>
    <p:extLst>
      <p:ext uri="{BB962C8B-B14F-4D97-AF65-F5344CB8AC3E}">
        <p14:creationId xmlns:p14="http://schemas.microsoft.com/office/powerpoint/2010/main" val="318988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D3C6412-B069-4D10-8E42-ABF7F0323C5F}" type="slidenum">
              <a:rPr lang="en-US">
                <a:latin typeface="Arial" charset="0"/>
              </a:rPr>
              <a:pPr/>
              <a:t>4</a:t>
            </a:fld>
            <a:endParaRPr lang="en-US">
              <a:latin typeface="Arial" charset="0"/>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aseline="30000" dirty="0">
                <a:latin typeface="Arial" charset="0"/>
              </a:rPr>
              <a:t>23</a:t>
            </a:r>
            <a:r>
              <a:rPr lang="en-US" sz="1200" dirty="0">
                <a:latin typeface="Arial" charset="0"/>
              </a:rPr>
              <a:t> And the Scripture was fulfilled which says, “Abraham believed God, and it was accounted to him for righteousness.” And he was called the friend of God. </a:t>
            </a:r>
            <a:r>
              <a:rPr lang="en-US" sz="1200" baseline="30000" dirty="0">
                <a:latin typeface="Arial" charset="0"/>
              </a:rPr>
              <a:t>24</a:t>
            </a:r>
            <a:r>
              <a:rPr lang="en-US" sz="1200" dirty="0">
                <a:latin typeface="Arial" charset="0"/>
              </a:rPr>
              <a:t> You see then that a man is justified by works, and not by faith only. </a:t>
            </a:r>
            <a:r>
              <a:rPr lang="en-US" sz="1200" baseline="30000" dirty="0">
                <a:latin typeface="Arial" charset="0"/>
              </a:rPr>
              <a:t>25</a:t>
            </a:r>
            <a:r>
              <a:rPr lang="en-US" sz="1200" dirty="0">
                <a:latin typeface="Arial" charset="0"/>
              </a:rPr>
              <a:t> Likewise, was not Rahab the harlot also justified by works when she received the messengers and sent them out another way? </a:t>
            </a:r>
            <a:r>
              <a:rPr lang="en-US" sz="1200" baseline="30000" dirty="0">
                <a:latin typeface="Arial" charset="0"/>
              </a:rPr>
              <a:t>26</a:t>
            </a:r>
            <a:r>
              <a:rPr lang="en-US" sz="1200" dirty="0">
                <a:latin typeface="Arial" charset="0"/>
              </a:rPr>
              <a:t> For as the body without the spirit is dead, so faith without works is dead also. </a:t>
            </a:r>
          </a:p>
          <a:p>
            <a:pPr eaLnBrk="1" hangingPunct="1"/>
            <a:endParaRPr lang="en-US" dirty="0">
              <a:latin typeface="Arial" charset="0"/>
            </a:endParaRPr>
          </a:p>
        </p:txBody>
      </p:sp>
    </p:spTree>
    <p:extLst>
      <p:ext uri="{BB962C8B-B14F-4D97-AF65-F5344CB8AC3E}">
        <p14:creationId xmlns:p14="http://schemas.microsoft.com/office/powerpoint/2010/main" val="2497174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ea typeface="Tahoma" pitchFamily="34" charset="0"/>
                <a:cs typeface="Tahoma" pitchFamily="34" charset="0"/>
              </a:rPr>
              <a:t>Question: Who are “my brethren”?</a:t>
            </a:r>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1620269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Two options:</a:t>
            </a:r>
          </a:p>
          <a:p>
            <a:pPr marL="628650" lvl="1"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addressing “fellow Christians” or </a:t>
            </a:r>
          </a:p>
          <a:p>
            <a:pPr marL="628650" lvl="1"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addressing fellow Jews who may or may not be saved.</a:t>
            </a:r>
          </a:p>
          <a:p>
            <a:r>
              <a:rPr lang="en-US" sz="1200" kern="1200" dirty="0">
                <a:solidFill>
                  <a:schemeClr val="tx1"/>
                </a:solidFill>
                <a:effectLst/>
                <a:latin typeface="Arial" pitchFamily="34" charset="0"/>
                <a:ea typeface="+mn-ea"/>
                <a:cs typeface="+mn-cs"/>
              </a:rPr>
              <a:t>The first rule of Bible interpretation is to examine the context. We begin by looking at the immediate context. In this case, we are left with 2 options. So, what are we to do? The next step is to examine the broader context. We need to ask…</a:t>
            </a:r>
          </a:p>
        </p:txBody>
      </p:sp>
    </p:spTree>
    <p:extLst>
      <p:ext uri="{BB962C8B-B14F-4D97-AF65-F5344CB8AC3E}">
        <p14:creationId xmlns:p14="http://schemas.microsoft.com/office/powerpoint/2010/main" val="58698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Question #1b: </a:t>
            </a:r>
            <a:r>
              <a:rPr lang="en-US" sz="1200" kern="1200" dirty="0">
                <a:solidFill>
                  <a:schemeClr val="tx1"/>
                </a:solidFill>
                <a:effectLst/>
                <a:latin typeface="Arial" pitchFamily="34" charset="0"/>
                <a:ea typeface="+mn-ea"/>
                <a:cs typeface="+mn-cs"/>
              </a:rPr>
              <a:t>Who is James addressing in the broader context of his letter?</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James 1:2-3 </a:t>
            </a:r>
            <a:r>
              <a:rPr lang="en-US" sz="1200" b="1" i="1" u="sng" kern="1200" dirty="0">
                <a:solidFill>
                  <a:schemeClr val="tx1"/>
                </a:solidFill>
                <a:effectLst/>
                <a:latin typeface="Arial" pitchFamily="34" charset="0"/>
                <a:ea typeface="+mn-ea"/>
                <a:cs typeface="+mn-cs"/>
              </a:rPr>
              <a:t>My brethren</a:t>
            </a:r>
            <a:r>
              <a:rPr lang="en-US" sz="1200" kern="1200" dirty="0">
                <a:solidFill>
                  <a:schemeClr val="tx1"/>
                </a:solidFill>
                <a:effectLst/>
                <a:latin typeface="Arial" pitchFamily="34" charset="0"/>
                <a:ea typeface="+mn-ea"/>
                <a:cs typeface="+mn-cs"/>
              </a:rPr>
              <a:t>, count it all joy when you fall into various trials, knowing that the testing of </a:t>
            </a:r>
            <a:r>
              <a:rPr lang="en-US" sz="1200" b="1" i="1" u="sng" kern="1200" dirty="0">
                <a:solidFill>
                  <a:schemeClr val="tx1"/>
                </a:solidFill>
                <a:effectLst/>
                <a:latin typeface="Arial" pitchFamily="34" charset="0"/>
                <a:ea typeface="+mn-ea"/>
                <a:cs typeface="+mn-cs"/>
              </a:rPr>
              <a:t>your faith</a:t>
            </a:r>
            <a:r>
              <a:rPr lang="en-US" sz="1200" kern="1200" dirty="0">
                <a:solidFill>
                  <a:schemeClr val="tx1"/>
                </a:solidFill>
                <a:effectLst/>
                <a:latin typeface="Arial" pitchFamily="34" charset="0"/>
                <a:ea typeface="+mn-ea"/>
                <a:cs typeface="+mn-cs"/>
              </a:rPr>
              <a:t> produces patience.</a:t>
            </a:r>
          </a:p>
          <a:p>
            <a:endParaRPr lang="en-US" sz="1200" kern="1200" dirty="0">
              <a:solidFill>
                <a:schemeClr val="tx1"/>
              </a:solidFill>
              <a:effectLst/>
              <a:latin typeface="Arial" pitchFamily="34" charset="0"/>
              <a:ea typeface="+mn-ea"/>
              <a:cs typeface="+mn-cs"/>
            </a:endParaRPr>
          </a:p>
          <a:p>
            <a:r>
              <a:rPr lang="en-US" sz="1200" i="1" kern="1200" dirty="0">
                <a:solidFill>
                  <a:schemeClr val="tx1"/>
                </a:solidFill>
                <a:effectLst/>
                <a:latin typeface="Arial" pitchFamily="34" charset="0"/>
                <a:ea typeface="+mn-ea"/>
                <a:cs typeface="+mn-cs"/>
              </a:rPr>
              <a:t>Observation: These people had faith. It does not seem likely that James would be telling unsaved Jews that the testing of their faith would produce patience.</a:t>
            </a:r>
            <a:endParaRPr lang="en-US" sz="1200" kern="1200" dirty="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2520735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1:18  Of His own will He brought </a:t>
            </a:r>
            <a:r>
              <a:rPr lang="en-US" sz="1200" b="1" i="1" u="sng" kern="1200" dirty="0">
                <a:solidFill>
                  <a:schemeClr val="tx1"/>
                </a:solidFill>
                <a:effectLst/>
                <a:latin typeface="Arial" pitchFamily="34" charset="0"/>
                <a:ea typeface="+mn-ea"/>
                <a:cs typeface="+mn-cs"/>
              </a:rPr>
              <a:t>us</a:t>
            </a:r>
            <a:r>
              <a:rPr lang="en-US" sz="1200" kern="1200" dirty="0">
                <a:solidFill>
                  <a:schemeClr val="tx1"/>
                </a:solidFill>
                <a:effectLst/>
                <a:latin typeface="Arial" pitchFamily="34" charset="0"/>
                <a:ea typeface="+mn-ea"/>
                <a:cs typeface="+mn-cs"/>
              </a:rPr>
              <a:t> forth by the word of truth, that </a:t>
            </a:r>
            <a:r>
              <a:rPr lang="en-US" sz="1200" b="1" i="1" u="sng" kern="1200" dirty="0">
                <a:solidFill>
                  <a:schemeClr val="tx1"/>
                </a:solidFill>
                <a:effectLst/>
                <a:latin typeface="Arial" pitchFamily="34" charset="0"/>
                <a:ea typeface="+mn-ea"/>
                <a:cs typeface="+mn-cs"/>
              </a:rPr>
              <a:t>we</a:t>
            </a:r>
            <a:r>
              <a:rPr lang="en-US" sz="1200" kern="1200" dirty="0">
                <a:solidFill>
                  <a:schemeClr val="tx1"/>
                </a:solidFill>
                <a:effectLst/>
                <a:latin typeface="Arial" pitchFamily="34" charset="0"/>
                <a:ea typeface="+mn-ea"/>
                <a:cs typeface="+mn-cs"/>
              </a:rPr>
              <a:t> might be a kind of </a:t>
            </a:r>
            <a:r>
              <a:rPr lang="en-US" sz="1200" kern="1200" dirty="0" err="1">
                <a:solidFill>
                  <a:schemeClr val="tx1"/>
                </a:solidFill>
                <a:effectLst/>
                <a:latin typeface="Arial" pitchFamily="34" charset="0"/>
                <a:ea typeface="+mn-ea"/>
                <a:cs typeface="+mn-cs"/>
              </a:rPr>
              <a:t>firstfruits</a:t>
            </a:r>
            <a:r>
              <a:rPr lang="en-US" sz="1200" kern="1200" dirty="0">
                <a:solidFill>
                  <a:schemeClr val="tx1"/>
                </a:solidFill>
                <a:effectLst/>
                <a:latin typeface="Arial" pitchFamily="34" charset="0"/>
                <a:ea typeface="+mn-ea"/>
                <a:cs typeface="+mn-cs"/>
              </a:rPr>
              <a:t> of His creatures.</a:t>
            </a:r>
          </a:p>
          <a:p>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pitchFamily="34" charset="0"/>
                <a:ea typeface="+mn-ea"/>
                <a:cs typeface="+mn-cs"/>
              </a:rPr>
              <a:t>Observation: James includes himself in those he is writing to.</a:t>
            </a:r>
            <a:endParaRPr lang="en-US" sz="1200" kern="1200" dirty="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4033993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2:1  </a:t>
            </a:r>
            <a:r>
              <a:rPr lang="en-US" sz="1200" b="1" i="1" u="sng" kern="1200" dirty="0">
                <a:solidFill>
                  <a:schemeClr val="tx1"/>
                </a:solidFill>
                <a:effectLst/>
                <a:latin typeface="Arial" pitchFamily="34" charset="0"/>
                <a:ea typeface="+mn-ea"/>
                <a:cs typeface="+mn-cs"/>
              </a:rPr>
              <a:t>My brethren</a:t>
            </a:r>
            <a:r>
              <a:rPr lang="en-US" sz="1200" kern="1200" dirty="0">
                <a:solidFill>
                  <a:schemeClr val="tx1"/>
                </a:solidFill>
                <a:effectLst/>
                <a:latin typeface="Arial" pitchFamily="34" charset="0"/>
                <a:ea typeface="+mn-ea"/>
                <a:cs typeface="+mn-cs"/>
              </a:rPr>
              <a:t>, do not hold </a:t>
            </a:r>
            <a:r>
              <a:rPr lang="en-US" sz="1200" b="1" i="1" u="sng" kern="1200" dirty="0">
                <a:solidFill>
                  <a:schemeClr val="tx1"/>
                </a:solidFill>
                <a:effectLst/>
                <a:latin typeface="Arial" pitchFamily="34" charset="0"/>
                <a:ea typeface="+mn-ea"/>
                <a:cs typeface="+mn-cs"/>
              </a:rPr>
              <a:t>the faith of our Lord Jesus Christ</a:t>
            </a:r>
            <a:r>
              <a:rPr lang="en-US" sz="1200" kern="1200" dirty="0">
                <a:solidFill>
                  <a:schemeClr val="tx1"/>
                </a:solidFill>
                <a:effectLst/>
                <a:latin typeface="Arial" pitchFamily="34" charset="0"/>
                <a:ea typeface="+mn-ea"/>
                <a:cs typeface="+mn-cs"/>
              </a:rPr>
              <a:t>, the Lord of glory, with partiality. </a:t>
            </a:r>
          </a:p>
          <a:p>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pitchFamily="34" charset="0"/>
                <a:ea typeface="+mn-ea"/>
                <a:cs typeface="+mn-cs"/>
              </a:rPr>
              <a:t>Observation: Clearly James is writing to Christian and not a mixed audience of the saved and unsaved.</a:t>
            </a:r>
            <a:endParaRPr lang="en-US" sz="1200" kern="1200" dirty="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743943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Question #1c: </a:t>
            </a:r>
            <a:r>
              <a:rPr lang="en-US" sz="1200" kern="1200" dirty="0">
                <a:solidFill>
                  <a:schemeClr val="tx1"/>
                </a:solidFill>
                <a:effectLst/>
                <a:latin typeface="Arial" pitchFamily="34" charset="0"/>
                <a:ea typeface="+mn-ea"/>
                <a:cs typeface="+mn-cs"/>
              </a:rPr>
              <a:t>In the broad context of his letter, what is James asking his readers to do?</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James 1:12  Blessed is the man who endures temptation; for when he has been approved, he will receive the crown of life which the Lord has promised to those who love Him.</a:t>
            </a:r>
          </a:p>
        </p:txBody>
      </p:sp>
    </p:spTree>
    <p:extLst>
      <p:ext uri="{BB962C8B-B14F-4D97-AF65-F5344CB8AC3E}">
        <p14:creationId xmlns:p14="http://schemas.microsoft.com/office/powerpoint/2010/main" val="3923911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1:21  Therefore lay aside all filthiness and overflow of wickedness, and receive with meekness the implanted word, which is able to save your souls (NKJV).</a:t>
            </a:r>
          </a:p>
          <a:p>
            <a:endParaRPr lang="en-US" sz="1200" kern="1200" dirty="0">
              <a:solidFill>
                <a:schemeClr val="tx1"/>
              </a:solidFill>
              <a:effectLst/>
              <a:latin typeface="Arial" pitchFamily="34" charset="0"/>
              <a:ea typeface="+mn-ea"/>
              <a:cs typeface="+mn-cs"/>
            </a:endParaRPr>
          </a:p>
          <a:p>
            <a:r>
              <a:rPr lang="en-US" sz="1200" i="1" kern="1200" dirty="0">
                <a:solidFill>
                  <a:schemeClr val="tx1"/>
                </a:solidFill>
                <a:effectLst/>
                <a:latin typeface="Arial" pitchFamily="34" charset="0"/>
                <a:ea typeface="+mn-ea"/>
                <a:cs typeface="+mn-cs"/>
              </a:rPr>
              <a:t>Observations:</a:t>
            </a:r>
            <a:endParaRPr lang="en-US" sz="1200" kern="1200" dirty="0">
              <a:solidFill>
                <a:schemeClr val="tx1"/>
              </a:solidFill>
              <a:effectLst/>
              <a:latin typeface="Arial" pitchFamily="34" charset="0"/>
              <a:ea typeface="+mn-ea"/>
              <a:cs typeface="+mn-cs"/>
            </a:endParaRPr>
          </a:p>
          <a:p>
            <a:pPr lvl="0"/>
            <a:r>
              <a:rPr lang="en-US" sz="1200" i="1" kern="1200" dirty="0">
                <a:solidFill>
                  <a:schemeClr val="tx1"/>
                </a:solidFill>
                <a:effectLst/>
                <a:latin typeface="Arial" pitchFamily="34" charset="0"/>
                <a:ea typeface="+mn-ea"/>
                <a:cs typeface="+mn-cs"/>
              </a:rPr>
              <a:t>James is asking his readers to follow a life-style that only Christians have the ability through the Holy Spirit to follow.</a:t>
            </a:r>
            <a:endParaRPr lang="en-US" sz="1200" kern="1200" dirty="0">
              <a:solidFill>
                <a:schemeClr val="tx1"/>
              </a:solidFill>
              <a:effectLst/>
              <a:latin typeface="Arial" pitchFamily="34" charset="0"/>
              <a:ea typeface="+mn-ea"/>
              <a:cs typeface="+mn-cs"/>
            </a:endParaRPr>
          </a:p>
          <a:p>
            <a:pPr lvl="0"/>
            <a:r>
              <a:rPr lang="en-US" sz="1200" i="1" kern="1200" dirty="0">
                <a:solidFill>
                  <a:schemeClr val="tx1"/>
                </a:solidFill>
                <a:effectLst/>
                <a:latin typeface="Arial" pitchFamily="34" charset="0"/>
                <a:ea typeface="+mn-ea"/>
                <a:cs typeface="+mn-cs"/>
              </a:rPr>
              <a:t>The expression “save your souls” cannot be talking about salvation from hell.</a:t>
            </a:r>
            <a:endParaRPr lang="en-US" sz="1200" kern="1200" dirty="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1808026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1:21 (NKJV) </a:t>
            </a:r>
            <a:r>
              <a:rPr lang="en-US" sz="1200" b="1" u="sng" kern="1200" dirty="0">
                <a:solidFill>
                  <a:schemeClr val="tx1"/>
                </a:solidFill>
                <a:effectLst/>
                <a:latin typeface="Arial" pitchFamily="34" charset="0"/>
                <a:ea typeface="+mn-ea"/>
                <a:cs typeface="+mn-cs"/>
              </a:rPr>
              <a:t>save your souls (</a:t>
            </a:r>
            <a:r>
              <a:rPr lang="en-US" sz="1200" b="1" u="sng" kern="1200" dirty="0" err="1">
                <a:solidFill>
                  <a:schemeClr val="tx1"/>
                </a:solidFill>
                <a:effectLst/>
                <a:latin typeface="Arial" pitchFamily="34" charset="0"/>
                <a:ea typeface="+mn-ea"/>
                <a:cs typeface="+mn-cs"/>
              </a:rPr>
              <a:t>ψυχη</a:t>
            </a:r>
            <a:r>
              <a:rPr lang="en-US" sz="1200" b="1" u="sng" kern="1200" dirty="0">
                <a:solidFill>
                  <a:schemeClr val="tx1"/>
                </a:solidFill>
                <a:effectLst/>
                <a:latin typeface="Arial" pitchFamily="34" charset="0"/>
                <a:ea typeface="+mn-ea"/>
                <a:cs typeface="+mn-cs"/>
              </a:rPr>
              <a:t>́—</a:t>
            </a:r>
            <a:r>
              <a:rPr lang="en-US" sz="1200" b="1" u="sng" kern="1200" dirty="0" err="1">
                <a:solidFill>
                  <a:schemeClr val="tx1"/>
                </a:solidFill>
                <a:effectLst/>
                <a:latin typeface="Arial" pitchFamily="34" charset="0"/>
                <a:ea typeface="+mn-ea"/>
                <a:cs typeface="+mn-cs"/>
              </a:rPr>
              <a:t>psuche</a:t>
            </a:r>
            <a:r>
              <a:rPr lang="en-US" sz="1200" b="1" u="sng" kern="1200" dirty="0">
                <a:solidFill>
                  <a:schemeClr val="tx1"/>
                </a:solidFill>
                <a:effectLst/>
                <a:latin typeface="Arial" pitchFamily="34" charset="0"/>
                <a:ea typeface="+mn-ea"/>
                <a:cs typeface="+mn-cs"/>
              </a:rPr>
              <a:t>̄; life)</a:t>
            </a:r>
            <a:r>
              <a:rPr lang="en-US" sz="1200" kern="1200" dirty="0">
                <a:solidFill>
                  <a:schemeClr val="tx1"/>
                </a:solidFill>
                <a:effectLst/>
                <a:latin typeface="Arial" pitchFamily="34" charset="0"/>
                <a:ea typeface="+mn-ea"/>
                <a:cs typeface="+mn-cs"/>
              </a:rPr>
              <a:t>.</a:t>
            </a:r>
          </a:p>
        </p:txBody>
      </p:sp>
    </p:spTree>
    <p:extLst>
      <p:ext uri="{BB962C8B-B14F-4D97-AF65-F5344CB8AC3E}">
        <p14:creationId xmlns:p14="http://schemas.microsoft.com/office/powerpoint/2010/main" val="4279027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Dr. Constable:</a:t>
            </a:r>
          </a:p>
          <a:p>
            <a:r>
              <a:rPr lang="en-US" sz="1200" kern="1200" dirty="0">
                <a:solidFill>
                  <a:schemeClr val="tx1"/>
                </a:solidFill>
                <a:effectLst/>
                <a:latin typeface="Arial" pitchFamily="34" charset="0"/>
                <a:ea typeface="+mn-ea"/>
                <a:cs typeface="+mn-cs"/>
              </a:rPr>
              <a:t>Some interpreters have understood the phrase “which is able to save your souls” to imply that the souls of James’ readers still needed to experience salvation from eternal damnation. Yet the words James used and the context make clear that this is not what he meant.</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242337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49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“Save your lives” or “save your selves” is a better translation. I counted 40 instances in the New Testament where the translators of the AV rendered the Greek word psyche “life” rather than “soul.” By obeying God’s Word the believer can save his life, himself, from the consequences of sin.</a:t>
            </a:r>
          </a:p>
        </p:txBody>
      </p:sp>
    </p:spTree>
    <p:extLst>
      <p:ext uri="{BB962C8B-B14F-4D97-AF65-F5344CB8AC3E}">
        <p14:creationId xmlns:p14="http://schemas.microsoft.com/office/powerpoint/2010/main" val="260629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C564232-0919-4CF5-951D-FA4E34724D4B}" type="slidenum">
              <a:rPr lang="en-US">
                <a:latin typeface="Arial" charset="0"/>
              </a:rPr>
              <a:pPr/>
              <a:t>5</a:t>
            </a:fld>
            <a:endParaRPr lang="en-US">
              <a:latin typeface="Arial"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2:14-26 is one of the most misunderstood texts in the Bible.</a:t>
            </a:r>
          </a:p>
          <a:p>
            <a:r>
              <a:rPr lang="en-US" sz="1200" i="1" kern="1200" dirty="0">
                <a:solidFill>
                  <a:schemeClr val="tx1"/>
                </a:solidFill>
                <a:effectLst/>
                <a:latin typeface="Arial" pitchFamily="34" charset="0"/>
                <a:ea typeface="+mn-ea"/>
                <a:cs typeface="+mn-cs"/>
              </a:rPr>
              <a:t>Roman Catholics do not understand the book of James. They claim that: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 Epistle of James is the Achilles Heel of the Reformation.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proof that faith plus good works results in salvation. </a:t>
            </a:r>
          </a:p>
          <a:p>
            <a:r>
              <a:rPr lang="en-US" sz="1200" kern="1200" dirty="0">
                <a:solidFill>
                  <a:schemeClr val="tx1"/>
                </a:solidFill>
                <a:effectLst/>
                <a:latin typeface="Arial" pitchFamily="34" charset="0"/>
                <a:ea typeface="+mn-ea"/>
                <a:cs typeface="+mn-cs"/>
              </a:rPr>
              <a:t>If these claims are true, then James contradicts the Apostle Paul who clearly taught that eternal salvation is by faith alone in Christ alone.</a:t>
            </a:r>
          </a:p>
          <a:p>
            <a:pPr eaLnBrk="1" hangingPunct="1"/>
            <a:endParaRPr lang="en-US" dirty="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Observations: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Up to this point in his letter, James is addressing believers.</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He is challenging them in their walk with the Lord.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He is dealing with issues of sanctification and not justification. In other words, James is addressing the 2nd tense of salvation and not the 1st tense of salvation.</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613768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Observations: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These issues have nothing to do with unbelievers.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These issues have everything to do with believers.</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0941094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What does it profit, my brethren, if someone says he has faith but does not have works? </a:t>
            </a:r>
            <a:r>
              <a:rPr lang="en-US" sz="1200" b="1" i="1" u="sng" kern="1200" dirty="0">
                <a:solidFill>
                  <a:schemeClr val="tx1"/>
                </a:solidFill>
                <a:effectLst/>
                <a:latin typeface="Arial" pitchFamily="34" charset="0"/>
                <a:ea typeface="+mn-ea"/>
                <a:cs typeface="+mn-cs"/>
              </a:rPr>
              <a:t>Can faith save him?</a:t>
            </a:r>
            <a:r>
              <a:rPr lang="en-US" sz="1200" kern="1200" dirty="0">
                <a:solidFill>
                  <a:schemeClr val="tx1"/>
                </a:solidFill>
                <a:effectLst/>
                <a:latin typeface="Arial" pitchFamily="34" charset="0"/>
                <a:ea typeface="+mn-ea"/>
                <a:cs typeface="+mn-cs"/>
              </a:rPr>
              <a:t> (2:14)</a:t>
            </a:r>
          </a:p>
          <a:p>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pitchFamily="34" charset="0"/>
                <a:ea typeface="+mn-ea"/>
                <a:cs typeface="+mn-cs"/>
              </a:rPr>
              <a:t>Question #2:</a:t>
            </a:r>
            <a:r>
              <a:rPr lang="en-US" sz="1200" kern="1200" dirty="0">
                <a:solidFill>
                  <a:schemeClr val="tx1"/>
                </a:solidFill>
                <a:effectLst/>
                <a:latin typeface="Arial" pitchFamily="34" charset="0"/>
                <a:ea typeface="+mn-ea"/>
                <a:cs typeface="+mn-cs"/>
              </a:rPr>
              <a:t> Since James is addressing Christians then in what sense can a believer be saved?</a:t>
            </a:r>
          </a:p>
          <a:p>
            <a:endParaRPr lang="en-US" dirty="0">
              <a:latin typeface="Arial" charset="0"/>
            </a:endParaRPr>
          </a:p>
        </p:txBody>
      </p:sp>
    </p:spTree>
    <p:extLst>
      <p:ext uri="{BB962C8B-B14F-4D97-AF65-F5344CB8AC3E}">
        <p14:creationId xmlns:p14="http://schemas.microsoft.com/office/powerpoint/2010/main" val="12386086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Compare this with:</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James 1:21  Therefore lay aside all filthiness and overflow of wickedness, and receive with meekness the implanted word, which is able to </a:t>
            </a:r>
            <a:r>
              <a:rPr lang="en-US" sz="1200" b="1" u="sng" kern="1200" dirty="0">
                <a:solidFill>
                  <a:schemeClr val="tx1"/>
                </a:solidFill>
                <a:effectLst/>
                <a:latin typeface="Arial" pitchFamily="34" charset="0"/>
                <a:ea typeface="+mn-ea"/>
                <a:cs typeface="+mn-cs"/>
              </a:rPr>
              <a:t>save your souls (</a:t>
            </a:r>
            <a:r>
              <a:rPr lang="en-US" sz="1200" b="1" u="sng" kern="1200" dirty="0" err="1">
                <a:solidFill>
                  <a:schemeClr val="tx1"/>
                </a:solidFill>
                <a:effectLst/>
                <a:latin typeface="Arial" pitchFamily="34" charset="0"/>
                <a:ea typeface="+mn-ea"/>
                <a:cs typeface="+mn-cs"/>
              </a:rPr>
              <a:t>ψυχη</a:t>
            </a:r>
            <a:r>
              <a:rPr lang="en-US" sz="1200" b="1" u="sng" kern="1200" dirty="0">
                <a:solidFill>
                  <a:schemeClr val="tx1"/>
                </a:solidFill>
                <a:effectLst/>
                <a:latin typeface="Arial" pitchFamily="34" charset="0"/>
                <a:ea typeface="+mn-ea"/>
                <a:cs typeface="+mn-cs"/>
              </a:rPr>
              <a:t>́—</a:t>
            </a:r>
            <a:r>
              <a:rPr lang="en-US" sz="1200" b="1" u="sng" kern="1200" dirty="0" err="1">
                <a:solidFill>
                  <a:schemeClr val="tx1"/>
                </a:solidFill>
                <a:effectLst/>
                <a:latin typeface="Arial" pitchFamily="34" charset="0"/>
                <a:ea typeface="+mn-ea"/>
                <a:cs typeface="+mn-cs"/>
              </a:rPr>
              <a:t>psuche</a:t>
            </a:r>
            <a:r>
              <a:rPr lang="en-US" sz="1200" b="1" u="sng" kern="1200" dirty="0">
                <a:solidFill>
                  <a:schemeClr val="tx1"/>
                </a:solidFill>
                <a:effectLst/>
                <a:latin typeface="Arial" pitchFamily="34" charset="0"/>
                <a:ea typeface="+mn-ea"/>
                <a:cs typeface="+mn-cs"/>
              </a:rPr>
              <a:t>̄; life)</a:t>
            </a:r>
            <a:r>
              <a:rPr lang="en-US" sz="1200" kern="1200" dirty="0">
                <a:solidFill>
                  <a:schemeClr val="tx1"/>
                </a:solidFill>
                <a:effectLst/>
                <a:latin typeface="Arial" pitchFamily="34" charset="0"/>
                <a:ea typeface="+mn-ea"/>
                <a:cs typeface="+mn-cs"/>
              </a:rPr>
              <a:t>.</a:t>
            </a:r>
          </a:p>
          <a:p>
            <a:endParaRPr lang="en-US" sz="1200" kern="1200" dirty="0">
              <a:solidFill>
                <a:schemeClr val="tx1"/>
              </a:solidFill>
              <a:effectLst/>
              <a:latin typeface="Arial" pitchFamily="34" charset="0"/>
              <a:ea typeface="+mn-ea"/>
              <a:cs typeface="+mn-cs"/>
            </a:endParaRPr>
          </a:p>
          <a:p>
            <a:r>
              <a:rPr lang="en-US" sz="1200" i="1" kern="1200" dirty="0">
                <a:solidFill>
                  <a:schemeClr val="tx1"/>
                </a:solidFill>
                <a:effectLst/>
                <a:latin typeface="Arial" pitchFamily="34" charset="0"/>
                <a:ea typeface="+mn-ea"/>
                <a:cs typeface="+mn-cs"/>
              </a:rPr>
              <a:t>Note: Believers can be saved from temporal judgement. Believers can also be saved from an unproductive life.</a:t>
            </a:r>
            <a:endParaRPr lang="en-US" i="1" dirty="0">
              <a:latin typeface="Arial" charset="0"/>
            </a:endParaRPr>
          </a:p>
        </p:txBody>
      </p:sp>
    </p:spTree>
    <p:extLst>
      <p:ext uri="{BB962C8B-B14F-4D97-AF65-F5344CB8AC3E}">
        <p14:creationId xmlns:p14="http://schemas.microsoft.com/office/powerpoint/2010/main" val="31594270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Question #3:</a:t>
            </a:r>
            <a:r>
              <a:rPr lang="en-US" sz="1200" kern="1200" dirty="0">
                <a:solidFill>
                  <a:schemeClr val="tx1"/>
                </a:solidFill>
                <a:effectLst/>
                <a:latin typeface="Arial" pitchFamily="34" charset="0"/>
                <a:ea typeface="+mn-ea"/>
                <a:cs typeface="+mn-cs"/>
              </a:rPr>
              <a:t> Does James mean that a person must have a special kind of faith in order to be saved? </a:t>
            </a:r>
          </a:p>
          <a:p>
            <a:r>
              <a:rPr lang="en-US" sz="1200" kern="1200" dirty="0">
                <a:solidFill>
                  <a:schemeClr val="tx1"/>
                </a:solidFill>
                <a:effectLst/>
                <a:latin typeface="Arial" pitchFamily="34" charset="0"/>
                <a:ea typeface="+mn-ea"/>
                <a:cs typeface="+mn-cs"/>
              </a:rPr>
              <a:t>Some preachers say that some people will miss heaven by 18 inches—the distance between their head and their heart. They say that there is a difference between head-knowledge and heart-knowledge. In other words, one type of faith is mere mental assent which cannot save. Another type of faith is believing with the heart which results in salvation.</a:t>
            </a:r>
          </a:p>
          <a:p>
            <a:pPr eaLnBrk="1" hangingPunct="1"/>
            <a:endParaRPr lang="en-US" dirty="0">
              <a:latin typeface="Arial" charset="0"/>
            </a:endParaRPr>
          </a:p>
        </p:txBody>
      </p:sp>
    </p:spTree>
    <p:extLst>
      <p:ext uri="{BB962C8B-B14F-4D97-AF65-F5344CB8AC3E}">
        <p14:creationId xmlns:p14="http://schemas.microsoft.com/office/powerpoint/2010/main" val="27399697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Some theologians speak of “saving faith.” They say that there is a type of faith which results in salvation and another type of faith which cannot save.</a:t>
            </a:r>
          </a:p>
          <a:p>
            <a:r>
              <a:rPr lang="en-US" sz="1200" kern="1200" dirty="0">
                <a:solidFill>
                  <a:schemeClr val="tx1"/>
                </a:solidFill>
                <a:effectLst/>
                <a:latin typeface="Arial" pitchFamily="34" charset="0"/>
                <a:ea typeface="+mn-ea"/>
                <a:cs typeface="+mn-cs"/>
              </a:rPr>
              <a:t>Is this what James is teaching?</a:t>
            </a:r>
          </a:p>
        </p:txBody>
      </p:sp>
    </p:spTree>
    <p:extLst>
      <p:ext uri="{BB962C8B-B14F-4D97-AF65-F5344CB8AC3E}">
        <p14:creationId xmlns:p14="http://schemas.microsoft.com/office/powerpoint/2010/main" val="32254708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2400"/>
              </a:spcAft>
            </a:pPr>
            <a:r>
              <a:rPr lang="en-US" sz="1200" i="1" dirty="0">
                <a:ea typeface="Tahoma" pitchFamily="34" charset="0"/>
                <a:cs typeface="Tahoma" pitchFamily="34" charset="0"/>
              </a:rPr>
              <a:t>Question #4:</a:t>
            </a:r>
            <a:r>
              <a:rPr lang="en-US" sz="1200" dirty="0">
                <a:ea typeface="Tahoma" pitchFamily="34" charset="0"/>
                <a:cs typeface="Tahoma" pitchFamily="34" charset="0"/>
              </a:rPr>
              <a:t> Does the quality of a person’s faith determine their salvation?</a:t>
            </a:r>
          </a:p>
          <a:p>
            <a:r>
              <a:rPr lang="en-US" sz="1200" kern="1200" dirty="0">
                <a:solidFill>
                  <a:schemeClr val="tx1"/>
                </a:solidFill>
                <a:effectLst/>
                <a:latin typeface="Arial" pitchFamily="34" charset="0"/>
                <a:ea typeface="+mn-ea"/>
                <a:cs typeface="+mn-cs"/>
              </a:rPr>
              <a:t>Dave Breese addressed that issue in two articles that he wrote: </a:t>
            </a:r>
            <a:r>
              <a:rPr lang="en-US" sz="1200" i="1" kern="1200" dirty="0">
                <a:solidFill>
                  <a:schemeClr val="tx1"/>
                </a:solidFill>
                <a:effectLst/>
                <a:latin typeface="Arial" pitchFamily="34" charset="0"/>
                <a:ea typeface="+mn-ea"/>
                <a:cs typeface="+mn-cs"/>
              </a:rPr>
              <a:t>Saving Faith &amp; The Heresy Is in the Adjectives</a:t>
            </a:r>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4193417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Dave Breese:</a:t>
            </a:r>
          </a:p>
          <a:p>
            <a:r>
              <a:rPr lang="en-US" sz="1200" kern="1200" dirty="0">
                <a:solidFill>
                  <a:schemeClr val="tx1"/>
                </a:solidFill>
                <a:effectLst/>
                <a:latin typeface="Arial" pitchFamily="34" charset="0"/>
                <a:ea typeface="+mn-ea"/>
                <a:cs typeface="+mn-cs"/>
              </a:rPr>
              <a:t>Incipient heresy may many times reside in the adjectival modifications to some good Christian words.</a:t>
            </a:r>
          </a:p>
        </p:txBody>
      </p:sp>
    </p:spTree>
    <p:extLst>
      <p:ext uri="{BB962C8B-B14F-4D97-AF65-F5344CB8AC3E}">
        <p14:creationId xmlns:p14="http://schemas.microsoft.com/office/powerpoint/2010/main" val="4237574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The expression “saving faith” should … concern us. There is, strictly speaking, no such thing as saving faith. This implies that the faith which saves us has some kind of a deeper quality than ordinary faith.</a:t>
            </a:r>
          </a:p>
        </p:txBody>
      </p:sp>
    </p:spTree>
    <p:extLst>
      <p:ext uri="{BB962C8B-B14F-4D97-AF65-F5344CB8AC3E}">
        <p14:creationId xmlns:p14="http://schemas.microsoft.com/office/powerpoint/2010/main" val="946728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59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The adjective “saving” is now used by its proponents to teach that there is some special quality, depth or sincerity of faith which makes it “saving” faith. It is presented as faith that is “genuinely sincere,” “real” and the like. </a:t>
            </a:r>
          </a:p>
        </p:txBody>
      </p:sp>
    </p:spTree>
    <p:extLst>
      <p:ext uri="{BB962C8B-B14F-4D97-AF65-F5344CB8AC3E}">
        <p14:creationId xmlns:p14="http://schemas.microsoft.com/office/powerpoint/2010/main" val="343877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C564232-0919-4CF5-951D-FA4E34724D4B}" type="slidenum">
              <a:rPr lang="en-US">
                <a:latin typeface="Arial" charset="0"/>
              </a:rPr>
              <a:pPr/>
              <a:t>6</a:t>
            </a:fld>
            <a:endParaRPr lang="en-US">
              <a:latin typeface="Arial"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Martin Luther did not understand the book of James.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He questioned the canonicity of James.</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He felt that James contradicted Paul’s teaching on salvation by grace.</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He said that it was “an epistle of straw and destitute of evangelic character.”</a:t>
            </a:r>
          </a:p>
        </p:txBody>
      </p:sp>
    </p:spTree>
    <p:extLst>
      <p:ext uri="{BB962C8B-B14F-4D97-AF65-F5344CB8AC3E}">
        <p14:creationId xmlns:p14="http://schemas.microsoft.com/office/powerpoint/2010/main" val="14375766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It is frequently defined as being “heart faith” rather than mere “head faith.” The implication is that the first will save and the second will not.</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28742637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The fallacy is that faith is made real not by its “quality” but rather by its object. </a:t>
            </a:r>
          </a:p>
        </p:txBody>
      </p:sp>
    </p:spTree>
    <p:extLst>
      <p:ext uri="{BB962C8B-B14F-4D97-AF65-F5344CB8AC3E}">
        <p14:creationId xmlns:p14="http://schemas.microsoft.com/office/powerpoint/2010/main" val="435601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Faith is “real” or saving only, yes only, because it has the proper object. A “deep,” “genuine,” “high-quality” faith in a rotting rope ladder is worthless by comparison to a simple faith in a strong, solid staircase. </a:t>
            </a:r>
          </a:p>
        </p:txBody>
      </p:sp>
    </p:spTree>
    <p:extLst>
      <p:ext uri="{BB962C8B-B14F-4D97-AF65-F5344CB8AC3E}">
        <p14:creationId xmlns:p14="http://schemas.microsoft.com/office/powerpoint/2010/main" val="898213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Yes, a flicker of faith (which may not be thought of as faith at all by its possessor) in a marble staircase is infinitely more valuable than a long, strong faith in aged hemp which has been eaten away by time. </a:t>
            </a:r>
          </a:p>
        </p:txBody>
      </p:sp>
    </p:spTree>
    <p:extLst>
      <p:ext uri="{BB962C8B-B14F-4D97-AF65-F5344CB8AC3E}">
        <p14:creationId xmlns:p14="http://schemas.microsoft.com/office/powerpoint/2010/main" val="16249426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The “assumption” that the staircase will support your weight is better than the passionate, tear-stained, profound conviction that the rotting rope will hold you.</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5230473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But you might ask, “how are we to understand the word “faith” as used in James 2:14? James is clearly speaking about different “kinds” of faith, isn’t he?</a:t>
            </a:r>
          </a:p>
          <a:p>
            <a:r>
              <a:rPr lang="en-US" sz="1200" kern="1200" dirty="0">
                <a:solidFill>
                  <a:schemeClr val="tx1"/>
                </a:solidFill>
                <a:effectLst/>
                <a:latin typeface="Arial" pitchFamily="34" charset="0"/>
                <a:ea typeface="+mn-ea"/>
                <a:cs typeface="+mn-cs"/>
              </a:rPr>
              <a:t>That is a valid question. </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4494800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Many translations of the Bible would lead us to believe that James is indeed describing different kinds of faith.</a:t>
            </a:r>
          </a:p>
          <a:p>
            <a:endParaRPr lang="en-US" sz="1200" kern="1200" dirty="0">
              <a:solidFill>
                <a:schemeClr val="tx1"/>
              </a:solidFill>
              <a:effectLst/>
              <a:latin typeface="Arial"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NASB &amp; ESV: Can </a:t>
            </a:r>
            <a:r>
              <a:rPr lang="en-US" sz="1200" i="1" kern="1200" dirty="0">
                <a:solidFill>
                  <a:schemeClr val="tx1"/>
                </a:solidFill>
                <a:effectLst/>
                <a:latin typeface="Arial" pitchFamily="34" charset="0"/>
                <a:ea typeface="+mn-ea"/>
                <a:cs typeface="+mn-cs"/>
              </a:rPr>
              <a:t>that</a:t>
            </a:r>
            <a:r>
              <a:rPr lang="en-US" sz="1200" kern="1200" dirty="0">
                <a:solidFill>
                  <a:schemeClr val="tx1"/>
                </a:solidFill>
                <a:effectLst/>
                <a:latin typeface="Arial" pitchFamily="34" charset="0"/>
                <a:ea typeface="+mn-ea"/>
                <a:cs typeface="+mn-cs"/>
              </a:rPr>
              <a:t> faith save him?</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NCV: Can faith </a:t>
            </a:r>
            <a:r>
              <a:rPr lang="en-US" sz="1200" i="1" kern="1200" dirty="0">
                <a:solidFill>
                  <a:schemeClr val="tx1"/>
                </a:solidFill>
                <a:effectLst/>
                <a:latin typeface="Arial" pitchFamily="34" charset="0"/>
                <a:ea typeface="+mn-ea"/>
                <a:cs typeface="+mn-cs"/>
              </a:rPr>
              <a:t>like that</a:t>
            </a:r>
            <a:r>
              <a:rPr lang="en-US" sz="1200" kern="1200" dirty="0">
                <a:solidFill>
                  <a:schemeClr val="tx1"/>
                </a:solidFill>
                <a:effectLst/>
                <a:latin typeface="Arial" pitchFamily="34" charset="0"/>
                <a:ea typeface="+mn-ea"/>
                <a:cs typeface="+mn-cs"/>
              </a:rPr>
              <a:t> save them?</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NIV: Can </a:t>
            </a:r>
            <a:r>
              <a:rPr lang="en-US" sz="1200" i="1" kern="1200" dirty="0">
                <a:solidFill>
                  <a:schemeClr val="tx1"/>
                </a:solidFill>
                <a:effectLst/>
                <a:latin typeface="Arial" pitchFamily="34" charset="0"/>
                <a:ea typeface="+mn-ea"/>
                <a:cs typeface="+mn-cs"/>
              </a:rPr>
              <a:t>such</a:t>
            </a:r>
            <a:r>
              <a:rPr lang="en-US" sz="1200" kern="1200" dirty="0">
                <a:solidFill>
                  <a:schemeClr val="tx1"/>
                </a:solidFill>
                <a:effectLst/>
                <a:latin typeface="Arial" pitchFamily="34" charset="0"/>
                <a:ea typeface="+mn-ea"/>
                <a:cs typeface="+mn-cs"/>
              </a:rPr>
              <a:t> faith save him?</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NET: Can </a:t>
            </a:r>
            <a:r>
              <a:rPr lang="en-US" sz="1200" i="1" kern="1200" dirty="0">
                <a:solidFill>
                  <a:schemeClr val="tx1"/>
                </a:solidFill>
                <a:effectLst/>
                <a:latin typeface="Arial" pitchFamily="34" charset="0"/>
                <a:ea typeface="+mn-ea"/>
                <a:cs typeface="+mn-cs"/>
              </a:rPr>
              <a:t>this kind of</a:t>
            </a:r>
            <a:r>
              <a:rPr lang="en-US" sz="1200" kern="1200" dirty="0">
                <a:solidFill>
                  <a:schemeClr val="tx1"/>
                </a:solidFill>
                <a:effectLst/>
                <a:latin typeface="Arial" pitchFamily="34" charset="0"/>
                <a:ea typeface="+mn-ea"/>
                <a:cs typeface="+mn-cs"/>
              </a:rPr>
              <a:t> faith save him?</a:t>
            </a:r>
          </a:p>
          <a:p>
            <a:pPr marL="17145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EMTV: Is </a:t>
            </a:r>
            <a:r>
              <a:rPr lang="en-US" sz="1200" i="1" kern="1200" dirty="0">
                <a:solidFill>
                  <a:schemeClr val="tx1"/>
                </a:solidFill>
                <a:effectLst/>
                <a:latin typeface="Arial" pitchFamily="34" charset="0"/>
                <a:ea typeface="+mn-ea"/>
                <a:cs typeface="+mn-cs"/>
              </a:rPr>
              <a:t>that</a:t>
            </a:r>
            <a:r>
              <a:rPr lang="en-US" sz="1200" kern="1200" dirty="0">
                <a:solidFill>
                  <a:schemeClr val="tx1"/>
                </a:solidFill>
                <a:effectLst/>
                <a:latin typeface="Arial" pitchFamily="34" charset="0"/>
                <a:ea typeface="+mn-ea"/>
                <a:cs typeface="+mn-cs"/>
              </a:rPr>
              <a:t> </a:t>
            </a:r>
            <a:r>
              <a:rPr lang="en-US" sz="1200" i="1" kern="1200" dirty="0">
                <a:solidFill>
                  <a:schemeClr val="tx1"/>
                </a:solidFill>
                <a:effectLst/>
                <a:latin typeface="Arial" pitchFamily="34" charset="0"/>
                <a:ea typeface="+mn-ea"/>
                <a:cs typeface="+mn-cs"/>
              </a:rPr>
              <a:t>kind of</a:t>
            </a:r>
            <a:r>
              <a:rPr lang="en-US" sz="1200" kern="1200" dirty="0">
                <a:solidFill>
                  <a:schemeClr val="tx1"/>
                </a:solidFill>
                <a:effectLst/>
                <a:latin typeface="Arial" pitchFamily="34" charset="0"/>
                <a:ea typeface="+mn-ea"/>
                <a:cs typeface="+mn-cs"/>
              </a:rPr>
              <a:t> faith able to save him?   </a:t>
            </a:r>
          </a:p>
          <a:p>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pitchFamily="34" charset="0"/>
                <a:ea typeface="+mn-ea"/>
                <a:cs typeface="+mn-cs"/>
              </a:rPr>
              <a:t>Note: Those words in italics are added by the translators.</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20195353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In Greek, it is literally “can faith save him?”</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KJV &amp; NKJV: Can faith save him?</a:t>
            </a:r>
          </a:p>
        </p:txBody>
      </p:sp>
    </p:spTree>
    <p:extLst>
      <p:ext uri="{BB962C8B-B14F-4D97-AF65-F5344CB8AC3E}">
        <p14:creationId xmlns:p14="http://schemas.microsoft.com/office/powerpoint/2010/main" val="53572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To translate verse 14 as, “Can </a:t>
            </a:r>
            <a:r>
              <a:rPr lang="en-US" sz="1200" i="1" kern="1200" dirty="0">
                <a:solidFill>
                  <a:schemeClr val="tx1"/>
                </a:solidFill>
                <a:effectLst/>
                <a:latin typeface="Arial" pitchFamily="34" charset="0"/>
                <a:ea typeface="+mn-ea"/>
                <a:cs typeface="+mn-cs"/>
              </a:rPr>
              <a:t>that kind of</a:t>
            </a:r>
            <a:r>
              <a:rPr lang="en-US" sz="1200" kern="1200" dirty="0">
                <a:solidFill>
                  <a:schemeClr val="tx1"/>
                </a:solidFill>
                <a:effectLst/>
                <a:latin typeface="Arial" pitchFamily="34" charset="0"/>
                <a:ea typeface="+mn-ea"/>
                <a:cs typeface="+mn-cs"/>
              </a:rPr>
              <a:t> faith save him,” or, “Can </a:t>
            </a:r>
            <a:r>
              <a:rPr lang="en-US" sz="1200" i="1" kern="1200" dirty="0">
                <a:solidFill>
                  <a:schemeClr val="tx1"/>
                </a:solidFill>
                <a:effectLst/>
                <a:latin typeface="Arial" pitchFamily="34" charset="0"/>
                <a:ea typeface="+mn-ea"/>
                <a:cs typeface="+mn-cs"/>
              </a:rPr>
              <a:t>such</a:t>
            </a:r>
            <a:r>
              <a:rPr lang="en-US" sz="1200" kern="1200" dirty="0">
                <a:solidFill>
                  <a:schemeClr val="tx1"/>
                </a:solidFill>
                <a:effectLst/>
                <a:latin typeface="Arial" pitchFamily="34" charset="0"/>
                <a:ea typeface="+mn-ea"/>
                <a:cs typeface="+mn-cs"/>
              </a:rPr>
              <a:t> faith save him,” is extremely misleading and does harm to the text.</a:t>
            </a:r>
          </a:p>
        </p:txBody>
      </p:sp>
    </p:spTree>
    <p:extLst>
      <p:ext uri="{BB962C8B-B14F-4D97-AF65-F5344CB8AC3E}">
        <p14:creationId xmlns:p14="http://schemas.microsoft.com/office/powerpoint/2010/main" val="24701278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69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The same construction exists in James 1:2-4. If we translate this verse by adding “kind” or “such” we end up confusing the reader. </a:t>
            </a:r>
          </a:p>
          <a:p>
            <a:r>
              <a:rPr lang="en-US" sz="1200" kern="1200" dirty="0">
                <a:solidFill>
                  <a:schemeClr val="tx1"/>
                </a:solidFill>
                <a:effectLst/>
                <a:latin typeface="Arial" pitchFamily="34" charset="0"/>
                <a:ea typeface="+mn-ea"/>
                <a:cs typeface="+mn-cs"/>
              </a:rPr>
              <a:t>My brethren, count it all joy when you fall into various trials, knowing that the testing of your faith produces patience.</a:t>
            </a:r>
          </a:p>
          <a:p>
            <a:r>
              <a:rPr lang="en-US" sz="1200" kern="1200" dirty="0">
                <a:solidFill>
                  <a:schemeClr val="tx1"/>
                </a:solidFill>
                <a:effectLst/>
                <a:latin typeface="Arial" pitchFamily="34" charset="0"/>
                <a:ea typeface="+mn-ea"/>
                <a:cs typeface="+mn-cs"/>
              </a:rPr>
              <a:t>&lt;click&gt;</a:t>
            </a:r>
          </a:p>
          <a:p>
            <a:r>
              <a:rPr lang="en-US" sz="1200" kern="1200" dirty="0">
                <a:solidFill>
                  <a:schemeClr val="tx1"/>
                </a:solidFill>
                <a:effectLst/>
                <a:latin typeface="Arial" pitchFamily="34" charset="0"/>
                <a:ea typeface="+mn-ea"/>
                <a:cs typeface="+mn-cs"/>
              </a:rPr>
              <a:t>My brethren, count it all joy when you fall into various trials, knowing that the testing of your </a:t>
            </a:r>
            <a:r>
              <a:rPr lang="en-US" sz="1200" i="1" kern="1200" dirty="0">
                <a:solidFill>
                  <a:schemeClr val="tx1"/>
                </a:solidFill>
                <a:effectLst/>
                <a:latin typeface="Arial" pitchFamily="34" charset="0"/>
                <a:ea typeface="+mn-ea"/>
                <a:cs typeface="+mn-cs"/>
              </a:rPr>
              <a:t>kind of</a:t>
            </a:r>
            <a:r>
              <a:rPr lang="en-US" sz="1200" kern="1200" dirty="0">
                <a:solidFill>
                  <a:schemeClr val="tx1"/>
                </a:solidFill>
                <a:effectLst/>
                <a:latin typeface="Arial" pitchFamily="34" charset="0"/>
                <a:ea typeface="+mn-ea"/>
                <a:cs typeface="+mn-cs"/>
              </a:rPr>
              <a:t> faith produces patience.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0591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C564232-0919-4CF5-951D-FA4E34724D4B}" type="slidenum">
              <a:rPr lang="en-US">
                <a:latin typeface="Arial" charset="0"/>
              </a:rPr>
              <a:pPr/>
              <a:t>7</a:t>
            </a:fld>
            <a:endParaRPr lang="en-US">
              <a:latin typeface="Arial"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Reformed theologians and Lordship Salvation teachers do not understand the book of James.</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They use James to add works to salvation by grace.</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They claim that an absence of good works is proof of an unsaved condition. </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They insist that “intellectual” faith is not a “saving faith.”</a:t>
            </a:r>
          </a:p>
          <a:p>
            <a:r>
              <a:rPr lang="en-US" sz="1200" kern="1200" dirty="0">
                <a:solidFill>
                  <a:schemeClr val="tx1"/>
                </a:solidFill>
                <a:effectLst/>
                <a:latin typeface="Arial" pitchFamily="34" charset="0"/>
                <a:ea typeface="+mn-ea"/>
                <a:cs typeface="+mn-cs"/>
              </a:rPr>
              <a:t>Note: Even within non-Reformed circles today, this interpretation is popular.</a:t>
            </a:r>
          </a:p>
        </p:txBody>
      </p:sp>
    </p:spTree>
    <p:extLst>
      <p:ext uri="{BB962C8B-B14F-4D97-AF65-F5344CB8AC3E}">
        <p14:creationId xmlns:p14="http://schemas.microsoft.com/office/powerpoint/2010/main" val="1652992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rPr>
              <a:t>Unfortunately, translators of the Bible have inserted words into James 2:14 which are not in the Greek text. They thought that they were helping out their readers by making the text more understandable. However, they actually confused their readers by distorting what James was really intending to say. No doubt those translators had good intentions. But horrific roads have been paved with good intentions.</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To translate verse 14 as, “Can </a:t>
            </a:r>
            <a:r>
              <a:rPr lang="en-US" sz="1200" i="1" kern="1200" dirty="0">
                <a:solidFill>
                  <a:schemeClr val="tx1"/>
                </a:solidFill>
                <a:effectLst/>
                <a:latin typeface="Arial" pitchFamily="34" charset="0"/>
                <a:ea typeface="+mn-ea"/>
                <a:cs typeface="+mn-cs"/>
              </a:rPr>
              <a:t>that kind of</a:t>
            </a:r>
            <a:r>
              <a:rPr lang="en-US" sz="1200" kern="1200" dirty="0">
                <a:solidFill>
                  <a:schemeClr val="tx1"/>
                </a:solidFill>
                <a:effectLst/>
                <a:latin typeface="Arial" pitchFamily="34" charset="0"/>
                <a:ea typeface="+mn-ea"/>
                <a:cs typeface="+mn-cs"/>
              </a:rPr>
              <a:t> faith save him,” or, “Can </a:t>
            </a:r>
            <a:r>
              <a:rPr lang="en-US" sz="1200" i="1" kern="1200" dirty="0">
                <a:solidFill>
                  <a:schemeClr val="tx1"/>
                </a:solidFill>
                <a:effectLst/>
                <a:latin typeface="Arial" pitchFamily="34" charset="0"/>
                <a:ea typeface="+mn-ea"/>
                <a:cs typeface="+mn-cs"/>
              </a:rPr>
              <a:t>such</a:t>
            </a:r>
            <a:r>
              <a:rPr lang="en-US" sz="1200" kern="1200" dirty="0">
                <a:solidFill>
                  <a:schemeClr val="tx1"/>
                </a:solidFill>
                <a:effectLst/>
                <a:latin typeface="Arial" pitchFamily="34" charset="0"/>
                <a:ea typeface="+mn-ea"/>
                <a:cs typeface="+mn-cs"/>
              </a:rPr>
              <a:t> faith save him,” is extremely misleading and does harm to the text.</a:t>
            </a:r>
          </a:p>
        </p:txBody>
      </p:sp>
    </p:spTree>
    <p:extLst>
      <p:ext uri="{BB962C8B-B14F-4D97-AF65-F5344CB8AC3E}">
        <p14:creationId xmlns:p14="http://schemas.microsoft.com/office/powerpoint/2010/main" val="1833638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According to James 2:14, faith without works cannot save a person. But what did James actually mean when he wrote that? Was he teaching salvation by works? If James were dealing with the issue of “salvation from hell” then he was contradicting Paul.</a:t>
            </a:r>
          </a:p>
        </p:txBody>
      </p:sp>
    </p:spTree>
    <p:extLst>
      <p:ext uri="{BB962C8B-B14F-4D97-AF65-F5344CB8AC3E}">
        <p14:creationId xmlns:p14="http://schemas.microsoft.com/office/powerpoint/2010/main" val="6223147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But remember that there are three tenses of salvation: </a:t>
            </a:r>
          </a:p>
          <a:p>
            <a:r>
              <a:rPr lang="en-US" sz="1200" kern="1200" dirty="0">
                <a:solidFill>
                  <a:schemeClr val="tx1"/>
                </a:solidFill>
                <a:effectLst/>
                <a:latin typeface="Arial" pitchFamily="34" charset="0"/>
                <a:ea typeface="+mn-ea"/>
                <a:cs typeface="+mn-cs"/>
              </a:rPr>
              <a:t>1) Past Tense: We were delivered from the penalty of sin (eternal separation from God). </a:t>
            </a:r>
          </a:p>
          <a:p>
            <a:r>
              <a:rPr lang="en-US" sz="1200" kern="1200" dirty="0">
                <a:solidFill>
                  <a:schemeClr val="tx1"/>
                </a:solidFill>
                <a:effectLst/>
                <a:latin typeface="Arial" pitchFamily="34" charset="0"/>
                <a:ea typeface="+mn-ea"/>
                <a:cs typeface="+mn-cs"/>
              </a:rPr>
              <a:t>2) Present Tense: We are being delivered from the power of sin (in the present life). </a:t>
            </a:r>
          </a:p>
          <a:p>
            <a:r>
              <a:rPr lang="en-US" sz="1200" kern="1200" dirty="0">
                <a:solidFill>
                  <a:schemeClr val="tx1"/>
                </a:solidFill>
                <a:effectLst/>
                <a:latin typeface="Arial" pitchFamily="34" charset="0"/>
                <a:ea typeface="+mn-ea"/>
                <a:cs typeface="+mn-cs"/>
              </a:rPr>
              <a:t>3) Future Tense: We will be delivered from the presence of sin (in the future glorified state). </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40058774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was not dealing with the Past Tense aspect of salvation—deliverance from the penalty of sin.</a:t>
            </a:r>
          </a:p>
        </p:txBody>
      </p:sp>
    </p:spTree>
    <p:extLst>
      <p:ext uri="{BB962C8B-B14F-4D97-AF65-F5344CB8AC3E}">
        <p14:creationId xmlns:p14="http://schemas.microsoft.com/office/powerpoint/2010/main" val="1095559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was not dealing with the Future Tense aspect of salvation—deliverance from the presence of sin.</a:t>
            </a:r>
          </a:p>
        </p:txBody>
      </p:sp>
    </p:spTree>
    <p:extLst>
      <p:ext uri="{BB962C8B-B14F-4D97-AF65-F5344CB8AC3E}">
        <p14:creationId xmlns:p14="http://schemas.microsoft.com/office/powerpoint/2010/main" val="35853590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Instead, James was actually dealing with the Present Tense aspect of salvation—deliverance from the power of sin. </a:t>
            </a:r>
          </a:p>
        </p:txBody>
      </p:sp>
    </p:spTree>
    <p:extLst>
      <p:ext uri="{BB962C8B-B14F-4D97-AF65-F5344CB8AC3E}">
        <p14:creationId xmlns:p14="http://schemas.microsoft.com/office/powerpoint/2010/main" val="34149694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Works are </a:t>
            </a:r>
            <a:r>
              <a:rPr lang="en-US" sz="1200" b="1" u="sng" kern="1200" dirty="0">
                <a:solidFill>
                  <a:schemeClr val="tx1"/>
                </a:solidFill>
                <a:effectLst/>
                <a:latin typeface="Arial" pitchFamily="34" charset="0"/>
                <a:ea typeface="+mn-ea"/>
                <a:cs typeface="+mn-cs"/>
              </a:rPr>
              <a:t>never</a:t>
            </a:r>
            <a:r>
              <a:rPr lang="en-US" sz="1200" kern="1200" dirty="0">
                <a:solidFill>
                  <a:schemeClr val="tx1"/>
                </a:solidFill>
                <a:effectLst/>
                <a:latin typeface="Arial" pitchFamily="34" charset="0"/>
                <a:ea typeface="+mn-ea"/>
                <a:cs typeface="+mn-cs"/>
              </a:rPr>
              <a:t> a condition for the Past Tense aspect of salvation.</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24062103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Works </a:t>
            </a:r>
            <a:r>
              <a:rPr lang="en-US" sz="1200" b="1" u="sng" kern="1200" dirty="0">
                <a:solidFill>
                  <a:schemeClr val="tx1"/>
                </a:solidFill>
                <a:effectLst/>
                <a:latin typeface="Arial" pitchFamily="34" charset="0"/>
                <a:ea typeface="+mn-ea"/>
                <a:cs typeface="+mn-cs"/>
              </a:rPr>
              <a:t>are</a:t>
            </a:r>
            <a:r>
              <a:rPr lang="en-US" sz="1200" kern="1200" dirty="0">
                <a:solidFill>
                  <a:schemeClr val="tx1"/>
                </a:solidFill>
                <a:effectLst/>
                <a:latin typeface="Arial" pitchFamily="34" charset="0"/>
                <a:ea typeface="+mn-ea"/>
                <a:cs typeface="+mn-cs"/>
              </a:rPr>
              <a:t> a condition for the Present Tense aspect of salvation. As believers, we need to be delivered from things that might damage our soul or life (James 1:21).</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1240147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Faith needs to be couple with works in order to grow in this Christian life. </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21224044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79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Christianity is not simply about talking the talk. It includes walking the walk. </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95823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C564232-0919-4CF5-951D-FA4E34724D4B}" type="slidenum">
              <a:rPr lang="en-US">
                <a:latin typeface="Arial" charset="0"/>
              </a:rPr>
              <a:pPr/>
              <a:t>8</a:t>
            </a:fld>
            <a:endParaRPr lang="en-US">
              <a:latin typeface="Arial"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Three Views of James held by Protestants:</a:t>
            </a:r>
            <a:endParaRPr lang="en-US" sz="1200" kern="1200" dirty="0">
              <a:solidFill>
                <a:schemeClr val="tx1"/>
              </a:solidFill>
              <a:effectLst/>
              <a:latin typeface="Arial" pitchFamily="34" charset="0"/>
              <a:ea typeface="+mn-ea"/>
              <a:cs typeface="+mn-cs"/>
            </a:endParaRPr>
          </a:p>
          <a:p>
            <a:pPr lvl="0"/>
            <a:r>
              <a:rPr lang="en-US" sz="1200" kern="1200" dirty="0">
                <a:solidFill>
                  <a:schemeClr val="tx1"/>
                </a:solidFill>
                <a:effectLst/>
                <a:latin typeface="Arial" pitchFamily="34" charset="0"/>
                <a:ea typeface="+mn-ea"/>
                <a:cs typeface="+mn-cs"/>
              </a:rPr>
              <a:t>1) This section refers to a person who was a believer but has lost his salvation. (Arminian view)</a:t>
            </a:r>
          </a:p>
          <a:p>
            <a:pPr eaLnBrk="1" hangingPunct="1"/>
            <a:endParaRPr lang="en-US" dirty="0">
              <a:latin typeface="Arial" charset="0"/>
            </a:endParaRPr>
          </a:p>
        </p:txBody>
      </p:sp>
    </p:spTree>
    <p:extLst>
      <p:ext uri="{BB962C8B-B14F-4D97-AF65-F5344CB8AC3E}">
        <p14:creationId xmlns:p14="http://schemas.microsoft.com/office/powerpoint/2010/main" val="37112774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Faith without works cannot protect the Christian from sin’s deadly consequences in this life. </a:t>
            </a:r>
          </a:p>
        </p:txBody>
      </p:sp>
    </p:spTree>
    <p:extLst>
      <p:ext uri="{BB962C8B-B14F-4D97-AF65-F5344CB8AC3E}">
        <p14:creationId xmlns:p14="http://schemas.microsoft.com/office/powerpoint/2010/main" val="6113154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Faith, by itself, cannot save a Christian from God’s discipline of him as a believer.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For the Lord disciplines the one he loves and chastises every son he accepts. -Hebrews 12:6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5162675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Good works in addition to faith are necessary for the Present Tense aspect of salvation—deliverance from the power of sin.</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3081909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James 2:15-16 — Illustration of Barrenness</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If a brother or sister is naked and destitute of daily food, and one of you says to them, “Depart in peace, be warmed and filled,” but you do not give them the things which are needed for the body, what does it profit? (2:15-16)</a:t>
            </a:r>
          </a:p>
          <a:p>
            <a:r>
              <a:rPr lang="en-US" sz="1200" kern="1200" dirty="0">
                <a:solidFill>
                  <a:schemeClr val="tx1"/>
                </a:solidFill>
                <a:effectLst/>
                <a:latin typeface="Arial" pitchFamily="34" charset="0"/>
                <a:ea typeface="+mn-ea"/>
                <a:cs typeface="+mn-cs"/>
              </a:rPr>
              <a:t>James is addressing believers and their good works or lack thereof. </a:t>
            </a:r>
          </a:p>
          <a:p>
            <a:r>
              <a:rPr lang="en-US" sz="1200" kern="1200" dirty="0">
                <a:solidFill>
                  <a:schemeClr val="tx1"/>
                </a:solidFill>
                <a:effectLst/>
                <a:latin typeface="Arial" pitchFamily="34" charset="0"/>
                <a:ea typeface="+mn-ea"/>
                <a:cs typeface="+mn-cs"/>
              </a:rPr>
              <a:t>He raises the issue of brothers and sisters in Christ who have unmet needs for the vital essentials of life.</a:t>
            </a:r>
          </a:p>
          <a:p>
            <a:r>
              <a:rPr lang="en-US" sz="1200" kern="1200" dirty="0">
                <a:solidFill>
                  <a:schemeClr val="tx1"/>
                </a:solidFill>
                <a:effectLst/>
                <a:latin typeface="Arial" pitchFamily="34" charset="0"/>
                <a:ea typeface="+mn-ea"/>
                <a:cs typeface="+mn-cs"/>
              </a:rPr>
              <a:t>James asks, “What profit (benefit/gain) is there in a faith that ignores the needs of others?”</a:t>
            </a:r>
          </a:p>
          <a:p>
            <a:r>
              <a:rPr lang="en-US" sz="1200" kern="1200" dirty="0">
                <a:solidFill>
                  <a:schemeClr val="tx1"/>
                </a:solidFill>
                <a:effectLst/>
                <a:latin typeface="Arial" pitchFamily="34" charset="0"/>
                <a:ea typeface="+mn-ea"/>
                <a:cs typeface="+mn-cs"/>
              </a:rPr>
              <a:t>In other words, how can the needy benefit from your faith which does not meet their needs?</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5896912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84</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Arial" pitchFamily="34" charset="0"/>
                <a:ea typeface="+mn-ea"/>
                <a:cs typeface="+mn-cs"/>
              </a:rPr>
              <a:t>Dr. Constable: A benediction cannot save a starving man from death; only bread can do that.</a:t>
            </a:r>
            <a:endParaRPr lang="en-US" sz="1200" kern="1200" dirty="0">
              <a:solidFill>
                <a:schemeClr val="tx1"/>
              </a:solidFill>
              <a:effectLst/>
              <a:latin typeface="Arial" pitchFamily="34" charset="0"/>
              <a:ea typeface="+mn-ea"/>
              <a:cs typeface="+mn-cs"/>
            </a:endParaRP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6428008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85</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James 2:17 — Dead Faith</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Thus also faith by itself, if it does not have works, is dead. (2:17)</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4775297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86</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Question:</a:t>
            </a:r>
            <a:r>
              <a:rPr lang="en-US" sz="1200" kern="1200" dirty="0">
                <a:solidFill>
                  <a:schemeClr val="tx1"/>
                </a:solidFill>
                <a:effectLst/>
                <a:latin typeface="Arial" pitchFamily="34" charset="0"/>
                <a:ea typeface="+mn-ea"/>
                <a:cs typeface="+mn-cs"/>
              </a:rPr>
              <a:t> What is “dead” faith?</a:t>
            </a:r>
          </a:p>
          <a:p>
            <a:r>
              <a:rPr lang="en-US" sz="1200" kern="1200" dirty="0">
                <a:solidFill>
                  <a:schemeClr val="tx1"/>
                </a:solidFill>
                <a:effectLst/>
                <a:latin typeface="Arial" pitchFamily="34" charset="0"/>
                <a:ea typeface="+mn-ea"/>
                <a:cs typeface="+mn-cs"/>
              </a:rPr>
              <a:t>Gen 2:16-17 And the LORD God commanded the man, saying, “Of every tree of the garden you may freely eat; but of the tree of the knowledge of good and evil you shall not eat, for in the day that you eat of it you shall surely die.”</a:t>
            </a:r>
          </a:p>
          <a:p>
            <a:r>
              <a:rPr lang="en-US" sz="1200" i="1" kern="1200" dirty="0">
                <a:solidFill>
                  <a:schemeClr val="tx1"/>
                </a:solidFill>
                <a:effectLst/>
                <a:latin typeface="Arial" pitchFamily="34" charset="0"/>
                <a:ea typeface="+mn-ea"/>
                <a:cs typeface="+mn-cs"/>
              </a:rPr>
              <a:t>Question:</a:t>
            </a:r>
            <a:r>
              <a:rPr lang="en-US" sz="1200" kern="1200" dirty="0">
                <a:solidFill>
                  <a:schemeClr val="tx1"/>
                </a:solidFill>
                <a:effectLst/>
                <a:latin typeface="Arial" pitchFamily="34" charset="0"/>
                <a:ea typeface="+mn-ea"/>
                <a:cs typeface="+mn-cs"/>
              </a:rPr>
              <a:t> Did Adam die the day he ate the forbidden fruit?</a:t>
            </a:r>
          </a:p>
          <a:p>
            <a:r>
              <a:rPr lang="en-US" sz="1200" kern="1200" dirty="0">
                <a:solidFill>
                  <a:schemeClr val="tx1"/>
                </a:solidFill>
                <a:effectLst/>
                <a:latin typeface="Arial" pitchFamily="34" charset="0"/>
                <a:ea typeface="+mn-ea"/>
                <a:cs typeface="+mn-cs"/>
              </a:rPr>
              <a:t>The word “dead” means separation. It does not mean annihilation or lack of existence. </a:t>
            </a:r>
          </a:p>
          <a:p>
            <a:r>
              <a:rPr lang="en-US" sz="1200" kern="1200" dirty="0">
                <a:solidFill>
                  <a:schemeClr val="tx1"/>
                </a:solidFill>
                <a:effectLst/>
                <a:latin typeface="Arial" pitchFamily="34" charset="0"/>
                <a:ea typeface="+mn-ea"/>
                <a:cs typeface="+mn-cs"/>
              </a:rPr>
              <a:t>Physical death is separation of the soul-spirit from the physical body, not annihilation nor non-existence. </a:t>
            </a:r>
          </a:p>
          <a:p>
            <a:endParaRPr lang="en-US" sz="1200" kern="1200" dirty="0">
              <a:solidFill>
                <a:schemeClr val="tx1"/>
              </a:solidFill>
              <a:effectLst/>
              <a:latin typeface="Arial" pitchFamily="34" charset="0"/>
              <a:ea typeface="+mn-ea"/>
              <a:cs typeface="+mn-cs"/>
            </a:endParaRPr>
          </a:p>
          <a:p>
            <a:r>
              <a:rPr lang="en-US" sz="1200" i="1" kern="1200" dirty="0">
                <a:solidFill>
                  <a:schemeClr val="tx1"/>
                </a:solidFill>
                <a:effectLst/>
                <a:latin typeface="Arial" pitchFamily="34" charset="0"/>
                <a:ea typeface="+mn-ea"/>
                <a:cs typeface="+mn-cs"/>
              </a:rPr>
              <a:t>Question:</a:t>
            </a:r>
            <a:r>
              <a:rPr lang="en-US" sz="1200" kern="1200" dirty="0">
                <a:solidFill>
                  <a:schemeClr val="tx1"/>
                </a:solidFill>
                <a:effectLst/>
                <a:latin typeface="Arial" pitchFamily="34" charset="0"/>
                <a:ea typeface="+mn-ea"/>
                <a:cs typeface="+mn-cs"/>
              </a:rPr>
              <a:t> What did God mean when He said that Adam would die the day he ate the forbidden fruit?</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286139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87</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Question: </a:t>
            </a:r>
            <a:r>
              <a:rPr lang="en-US" sz="1200" kern="1200" dirty="0">
                <a:solidFill>
                  <a:schemeClr val="tx1"/>
                </a:solidFill>
                <a:effectLst/>
                <a:latin typeface="Arial" pitchFamily="34" charset="0"/>
                <a:ea typeface="+mn-ea"/>
                <a:cs typeface="+mn-cs"/>
              </a:rPr>
              <a:t>What is dead faith?</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Option #1: The person has no faith therefore they must be unsaved.</a:t>
            </a:r>
          </a:p>
          <a:p>
            <a:r>
              <a:rPr lang="en-US" sz="1200" kern="1200" dirty="0">
                <a:solidFill>
                  <a:schemeClr val="tx1"/>
                </a:solidFill>
                <a:effectLst/>
                <a:latin typeface="Arial" pitchFamily="34" charset="0"/>
                <a:ea typeface="+mn-ea"/>
                <a:cs typeface="+mn-cs"/>
              </a:rPr>
              <a:t>Option #2: The person has inactive/unproductive faith but that does not mean they are unsaved.</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Some interpret this verse as though it says: “Failure to do good works proves that a person does not have saving faith and therefore they do not have eternal life.”</a:t>
            </a:r>
          </a:p>
          <a:p>
            <a:r>
              <a:rPr lang="en-US" sz="1200" kern="1200" dirty="0">
                <a:solidFill>
                  <a:schemeClr val="tx1"/>
                </a:solidFill>
                <a:effectLst/>
                <a:latin typeface="Arial" pitchFamily="34" charset="0"/>
                <a:ea typeface="+mn-ea"/>
                <a:cs typeface="+mn-cs"/>
              </a:rPr>
              <a:t>James is not saying faith does not exist. James is saying that “dead or useless faith” is separated from God’s purposes.</a:t>
            </a:r>
          </a:p>
          <a:p>
            <a:r>
              <a:rPr lang="en-US" sz="1200" kern="1200" dirty="0">
                <a:solidFill>
                  <a:schemeClr val="tx1"/>
                </a:solidFill>
                <a:effectLst/>
                <a:latin typeface="Arial" pitchFamily="34" charset="0"/>
                <a:ea typeface="+mn-ea"/>
                <a:cs typeface="+mn-cs"/>
              </a:rPr>
              <a:t>Dead faith is profitless or useless. It has no benefit to mankind.</a:t>
            </a:r>
          </a:p>
          <a:p>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1131305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88</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James is agreeing with Paul.</a:t>
            </a:r>
          </a:p>
          <a:p>
            <a:r>
              <a:rPr lang="en-US" sz="1200" kern="1200" dirty="0">
                <a:solidFill>
                  <a:schemeClr val="tx1"/>
                </a:solidFill>
                <a:effectLst/>
                <a:latin typeface="Arial" pitchFamily="34" charset="0"/>
                <a:ea typeface="+mn-ea"/>
                <a:cs typeface="+mn-cs"/>
              </a:rPr>
              <a:t>Eph 2:8-10 For by grace you have been saved through faith, and that not of yourselves; it is the gift of God, not of works, lest anyone should boast. For we are His workmanship, created in Christ Jesus for good works, which God prepared beforehand that we should walk in them.</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37515167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89</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34" charset="0"/>
                <a:ea typeface="+mn-ea"/>
                <a:cs typeface="+mn-cs"/>
              </a:rPr>
              <a:t>Titus 3:5, 8 Not by works of righteousness which we have done, but according to His mercy He saved us, through the washing of regeneration and renewing of the Holy Spirit … those who have believed in God should be careful to maintain good works. These things are good and profitable to men. </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The purpose of God in saving men by grace through faith is that good works might result.</a:t>
            </a:r>
          </a:p>
          <a:p>
            <a:pPr eaLnBrk="1" hangingPunct="1"/>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80763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C564232-0919-4CF5-951D-FA4E34724D4B}" type="slidenum">
              <a:rPr lang="en-US">
                <a:latin typeface="Arial" charset="0"/>
              </a:rPr>
              <a:pPr/>
              <a:t>9</a:t>
            </a:fld>
            <a:endParaRPr lang="en-US">
              <a:latin typeface="Arial"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a:solidFill>
                  <a:schemeClr val="tx1"/>
                </a:solidFill>
                <a:effectLst/>
                <a:latin typeface="Arial" pitchFamily="34" charset="0"/>
                <a:ea typeface="+mn-ea"/>
                <a:cs typeface="+mn-cs"/>
              </a:rPr>
              <a:t>Three Views of James held by Protestants:</a:t>
            </a:r>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2) This section refers to an unbeliever who professes to be a Christian but has never really had saving faith in Christ. (Calvinistic view)</a:t>
            </a:r>
          </a:p>
          <a:p>
            <a:pPr lvl="0"/>
            <a:endParaRPr lang="en-US" sz="1200" kern="1200" dirty="0">
              <a:solidFill>
                <a:schemeClr val="tx1"/>
              </a:solidFill>
              <a:effectLst/>
              <a:latin typeface="Arial" pitchFamily="34" charset="0"/>
              <a:ea typeface="+mn-ea"/>
              <a:cs typeface="+mn-cs"/>
            </a:endParaRPr>
          </a:p>
          <a:p>
            <a:pPr eaLnBrk="1" hangingPunct="1"/>
            <a:endParaRPr lang="en-US" dirty="0">
              <a:latin typeface="Arial" charset="0"/>
            </a:endParaRPr>
          </a:p>
        </p:txBody>
      </p:sp>
    </p:spTree>
    <p:extLst>
      <p:ext uri="{BB962C8B-B14F-4D97-AF65-F5344CB8AC3E}">
        <p14:creationId xmlns:p14="http://schemas.microsoft.com/office/powerpoint/2010/main" val="11251331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90</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Summary of James 2:14-17</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addressing “brethren” or fellow believers.</a:t>
            </a: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concerned with sanctification and not justification.</a:t>
            </a:r>
          </a:p>
        </p:txBody>
      </p:sp>
    </p:spTree>
    <p:extLst>
      <p:ext uri="{BB962C8B-B14F-4D97-AF65-F5344CB8AC3E}">
        <p14:creationId xmlns:p14="http://schemas.microsoft.com/office/powerpoint/2010/main" val="6416060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91</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Summary of James 2:14-17</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is asking: “Can dead (non-productive) faith benefit the needy Brother or Sister in Christ?”</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6783283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92</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Summary of James 2:14-17</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itchFamily="34" charset="0"/>
                <a:ea typeface="+mn-ea"/>
                <a:cs typeface="+mn-cs"/>
              </a:rPr>
              <a:t>James concludes: “If a Christian’s faith is separated from God’s purpose for him of good works then there is no profit of benefit man-ward (toward the brethren).”</a:t>
            </a:r>
          </a:p>
          <a:p>
            <a:pPr eaLnBrk="1" hangingPunct="1"/>
            <a:endParaRPr lang="en-US" dirty="0">
              <a:latin typeface="Arial" charset="0"/>
            </a:endParaRPr>
          </a:p>
        </p:txBody>
      </p:sp>
    </p:spTree>
    <p:extLst>
      <p:ext uri="{BB962C8B-B14F-4D97-AF65-F5344CB8AC3E}">
        <p14:creationId xmlns:p14="http://schemas.microsoft.com/office/powerpoint/2010/main" val="19787543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0E9CC5-2E4E-42EB-BC89-376C063E8F75}" type="slidenum">
              <a:rPr lang="en-US">
                <a:latin typeface="Arial" charset="0"/>
              </a:rPr>
              <a:pPr/>
              <a:t>93</a:t>
            </a:fld>
            <a:endParaRPr lang="en-US">
              <a:latin typeface="Arial" charset="0"/>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Arial" pitchFamily="34" charset="0"/>
                <a:ea typeface="+mn-ea"/>
                <a:cs typeface="+mn-cs"/>
              </a:rPr>
              <a:t>Conclusion</a:t>
            </a:r>
            <a:endParaRPr lang="en-US" sz="1200" kern="1200" dirty="0">
              <a:solidFill>
                <a:schemeClr val="tx1"/>
              </a:solidFill>
              <a:effectLst/>
              <a:latin typeface="Arial" pitchFamily="34" charset="0"/>
              <a:ea typeface="+mn-ea"/>
              <a:cs typeface="+mn-cs"/>
            </a:endParaRPr>
          </a:p>
          <a:p>
            <a:pPr eaLnBrk="1" hangingPunct="1"/>
            <a:r>
              <a:rPr lang="en-US" dirty="0">
                <a:latin typeface="Arial" charset="0"/>
              </a:rPr>
              <a:t>This morning we covered 4 verses (14-17). Next week we will look at the rest of the chapter.</a:t>
            </a:r>
          </a:p>
          <a:p>
            <a:pPr eaLnBrk="1" hangingPunct="1"/>
            <a:r>
              <a:rPr lang="en-US" dirty="0">
                <a:latin typeface="Arial" charset="0"/>
              </a:rPr>
              <a:t>Next Sunday you will need to fasten your seat belts.</a:t>
            </a:r>
          </a:p>
        </p:txBody>
      </p:sp>
    </p:spTree>
    <p:extLst>
      <p:ext uri="{BB962C8B-B14F-4D97-AF65-F5344CB8AC3E}">
        <p14:creationId xmlns:p14="http://schemas.microsoft.com/office/powerpoint/2010/main" val="96513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208025"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208026" name="Rectangle 154"/>
          <p:cNvSpPr>
            <a:spLocks noGrp="1" noChangeArrowheads="1"/>
          </p:cNvSpPr>
          <p:nvPr>
            <p:ph type="subTitle" sz="quarter" idx="1"/>
          </p:nvPr>
        </p:nvSpPr>
        <p:spPr>
          <a:xfrm>
            <a:off x="1828800" y="3886200"/>
            <a:ext cx="8534400" cy="1752600"/>
          </a:xfrm>
        </p:spPr>
        <p:txBody>
          <a:bodyPr/>
          <a:lstStyle>
            <a:lvl1pPr marL="0" indent="0" algn="ctr">
              <a:buFont typeface="Arial" pitchFamily="34"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smtClean="0">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4165600" y="6248400"/>
            <a:ext cx="3860800" cy="457200"/>
          </a:xfrm>
        </p:spPr>
        <p:txBody>
          <a:bodyPr/>
          <a:lstStyle>
            <a:lvl1pPr>
              <a:defRPr smtClean="0">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8737600" y="6248400"/>
            <a:ext cx="3048000" cy="457200"/>
          </a:xfrm>
        </p:spPr>
        <p:txBody>
          <a:bodyPr/>
          <a:lstStyle>
            <a:lvl1pPr>
              <a:defRPr smtClean="0">
                <a:effectLst>
                  <a:outerShdw blurRad="38100" dist="38100" dir="2700000" algn="tl">
                    <a:srgbClr val="000000"/>
                  </a:outerShdw>
                </a:effectLst>
                <a:latin typeface="+mn-lt"/>
              </a:defRPr>
            </a:lvl1pPr>
          </a:lstStyle>
          <a:p>
            <a:pPr>
              <a:defRPr/>
            </a:pPr>
            <a:fld id="{ECC59626-1D0D-41C2-8877-6CFA65956DE0}" type="slidenum">
              <a:rPr lang="en-US"/>
              <a:pPr>
                <a:defRPr/>
              </a:pPr>
              <a:t>‹#›</a:t>
            </a:fld>
            <a:endParaRPr lang="en-US"/>
          </a:p>
        </p:txBody>
      </p:sp>
    </p:spTree>
    <p:extLst>
      <p:ext uri="{BB962C8B-B14F-4D97-AF65-F5344CB8AC3E}">
        <p14:creationId xmlns:p14="http://schemas.microsoft.com/office/powerpoint/2010/main" val="107849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26018A35-288A-4E42-8E8E-B5FC40DF11A7}" type="slidenum">
              <a:rPr lang="en-US"/>
              <a:pPr>
                <a:defRPr/>
              </a:pPr>
              <a:t>‹#›</a:t>
            </a:fld>
            <a:endParaRPr lang="en-US"/>
          </a:p>
        </p:txBody>
      </p:sp>
    </p:spTree>
    <p:extLst>
      <p:ext uri="{BB962C8B-B14F-4D97-AF65-F5344CB8AC3E}">
        <p14:creationId xmlns:p14="http://schemas.microsoft.com/office/powerpoint/2010/main" val="166926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3B90E0-C114-44E8-BBD2-638BC33C3CA2}" type="slidenum">
              <a:rPr lang="en-US"/>
              <a:pPr>
                <a:defRPr/>
              </a:pPr>
              <a:t>‹#›</a:t>
            </a:fld>
            <a:endParaRPr lang="en-US"/>
          </a:p>
        </p:txBody>
      </p:sp>
    </p:spTree>
    <p:extLst>
      <p:ext uri="{BB962C8B-B14F-4D97-AF65-F5344CB8AC3E}">
        <p14:creationId xmlns:p14="http://schemas.microsoft.com/office/powerpoint/2010/main" val="93929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2B27-D00B-4581-929F-104CD3252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14FB19-7C09-48CE-9EEC-7A654CD64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EE6A5A-0F73-4639-852A-64E518DDAF74}"/>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5" name="Footer Placeholder 4">
            <a:extLst>
              <a:ext uri="{FF2B5EF4-FFF2-40B4-BE49-F238E27FC236}">
                <a16:creationId xmlns:a16="http://schemas.microsoft.com/office/drawing/2014/main" id="{899BBB51-E03F-4133-8DD1-3583905F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CD6E9-5D28-4BB7-85E1-4E59E56C5878}"/>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2839942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501A-89CC-4414-AD9B-8B2B83E1D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140B6-0409-4DFC-9345-D5A69E0C4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56DF6-FC97-4073-83D9-2CC47ABE3290}"/>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5" name="Footer Placeholder 4">
            <a:extLst>
              <a:ext uri="{FF2B5EF4-FFF2-40B4-BE49-F238E27FC236}">
                <a16:creationId xmlns:a16="http://schemas.microsoft.com/office/drawing/2014/main" id="{00CB4A23-8963-4166-ACE9-6D4AD0BD0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409CB-3B95-4A7C-BF97-287F537D9DBE}"/>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109594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EC10-3CDD-42B4-9F8F-89FA27259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7944A5-ECDD-4AA6-8EB7-15B378D1D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B6349C-C7F6-4112-B1E8-3849A3523EDC}"/>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5" name="Footer Placeholder 4">
            <a:extLst>
              <a:ext uri="{FF2B5EF4-FFF2-40B4-BE49-F238E27FC236}">
                <a16:creationId xmlns:a16="http://schemas.microsoft.com/office/drawing/2014/main" id="{3AEB2F9D-DBFF-4F5D-81A2-BFE84A646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FA0AB-4B72-4C3B-B452-2B23DFCC2DD5}"/>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3509228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825D-E014-4A6C-9A14-B2A80D2E9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FA958-186F-46F9-96B1-EE5BD91018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008E03-8546-4013-AAD3-7A9F203F7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68157-96B8-4023-85B5-666CCAFB1041}"/>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6" name="Footer Placeholder 5">
            <a:extLst>
              <a:ext uri="{FF2B5EF4-FFF2-40B4-BE49-F238E27FC236}">
                <a16:creationId xmlns:a16="http://schemas.microsoft.com/office/drawing/2014/main" id="{EE0CB113-F121-4E6A-9EEB-23F8CFC71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F0F65-CF5C-4573-B035-DE6A3A2F208B}"/>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4223362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0C4C-83CF-409F-89A6-565F97F099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CCF3EF-6690-466C-90C9-986B590C6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1572F-918B-4305-A09A-0B2EB6CF67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82929-ED83-4F1D-8B31-1F6C042C4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46AC8-CE03-4ECC-B1B1-470E6A8EB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4C807D-113C-4DBD-BEE9-6B7E7B7FC6C2}"/>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8" name="Footer Placeholder 7">
            <a:extLst>
              <a:ext uri="{FF2B5EF4-FFF2-40B4-BE49-F238E27FC236}">
                <a16:creationId xmlns:a16="http://schemas.microsoft.com/office/drawing/2014/main" id="{5BEDFB6D-B046-4D15-9CF0-753933840B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01AC08-D984-4365-8056-BFAFBDB1BCC8}"/>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3779542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5BC2-470F-43E9-9521-4D9BDD383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DE3142-ACB5-495C-8DFC-F77AB437F382}"/>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4" name="Footer Placeholder 3">
            <a:extLst>
              <a:ext uri="{FF2B5EF4-FFF2-40B4-BE49-F238E27FC236}">
                <a16:creationId xmlns:a16="http://schemas.microsoft.com/office/drawing/2014/main" id="{7E7110C4-914C-44EE-AC9A-039F2E0A59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67A1D-A9A0-467D-AE8D-4C8B0793EC41}"/>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15707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8A630-E503-41A6-9BFD-2DE4E8400F0D}"/>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3" name="Footer Placeholder 2">
            <a:extLst>
              <a:ext uri="{FF2B5EF4-FFF2-40B4-BE49-F238E27FC236}">
                <a16:creationId xmlns:a16="http://schemas.microsoft.com/office/drawing/2014/main" id="{C543E4A9-69AE-4BA9-8129-98C393AE8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D17796-D4BC-4416-9F49-293A7C7AD3A3}"/>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3516840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2FAB-751D-4E33-82DD-5EC9A16DB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4C0B0D-471A-4782-BF68-D75ADB306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11E37F-4A7D-47BE-9020-EB190E4E7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54096-EC14-4328-B1D9-DF5B5D686CC0}"/>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6" name="Footer Placeholder 5">
            <a:extLst>
              <a:ext uri="{FF2B5EF4-FFF2-40B4-BE49-F238E27FC236}">
                <a16:creationId xmlns:a16="http://schemas.microsoft.com/office/drawing/2014/main" id="{2CBFDB60-E133-4F84-BCCB-B19E716B0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25D36-410A-4FB1-924B-A01F4D185E13}"/>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49635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ECF6E3C-5FA5-417A-90EA-39FEE6FD61CD}" type="slidenum">
              <a:rPr lang="en-US"/>
              <a:pPr>
                <a:defRPr/>
              </a:pPr>
              <a:t>‹#›</a:t>
            </a:fld>
            <a:endParaRPr lang="en-US"/>
          </a:p>
        </p:txBody>
      </p:sp>
    </p:spTree>
    <p:extLst>
      <p:ext uri="{BB962C8B-B14F-4D97-AF65-F5344CB8AC3E}">
        <p14:creationId xmlns:p14="http://schemas.microsoft.com/office/powerpoint/2010/main" val="554129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9D4B-A68F-458F-A54F-6B156618B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F45477-5653-4899-BB1E-7C38FAFDB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1A22D2-D40A-44A4-81A8-72F2F55A9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61C53-E371-4F36-ACF6-FD4DA4A098D1}"/>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6" name="Footer Placeholder 5">
            <a:extLst>
              <a:ext uri="{FF2B5EF4-FFF2-40B4-BE49-F238E27FC236}">
                <a16:creationId xmlns:a16="http://schemas.microsoft.com/office/drawing/2014/main" id="{3D42C307-7407-4F35-B1C8-46EE2C1C0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57E6D-4AF8-491C-89B4-EDE924712F25}"/>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2591931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D3AF-59F9-4E55-9476-7A9B248D3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EDA3C6-73E7-4378-9271-238EB48904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CB630-432B-4B9E-A083-F4B1CF655D17}"/>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5" name="Footer Placeholder 4">
            <a:extLst>
              <a:ext uri="{FF2B5EF4-FFF2-40B4-BE49-F238E27FC236}">
                <a16:creationId xmlns:a16="http://schemas.microsoft.com/office/drawing/2014/main" id="{C97D8A07-FC68-4DF3-923E-8F5F3E1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5EDE9-D2A1-4229-A1B5-2DA159A42B23}"/>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959590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5527A-522E-4A41-A3E5-C9C0DF6675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C8DB5C-23E3-4228-8DA6-5D8601471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FE32-A391-4195-B624-607C0A403B81}"/>
              </a:ext>
            </a:extLst>
          </p:cNvPr>
          <p:cNvSpPr>
            <a:spLocks noGrp="1"/>
          </p:cNvSpPr>
          <p:nvPr>
            <p:ph type="dt" sz="half" idx="10"/>
          </p:nvPr>
        </p:nvSpPr>
        <p:spPr/>
        <p:txBody>
          <a:bodyPr/>
          <a:lstStyle/>
          <a:p>
            <a:fld id="{ADBE7B55-1BA1-4E22-BD1E-88038DAA35CD}" type="datetimeFigureOut">
              <a:rPr lang="en-US" smtClean="0"/>
              <a:t>9/17/2023</a:t>
            </a:fld>
            <a:endParaRPr lang="en-US"/>
          </a:p>
        </p:txBody>
      </p:sp>
      <p:sp>
        <p:nvSpPr>
          <p:cNvPr id="5" name="Footer Placeholder 4">
            <a:extLst>
              <a:ext uri="{FF2B5EF4-FFF2-40B4-BE49-F238E27FC236}">
                <a16:creationId xmlns:a16="http://schemas.microsoft.com/office/drawing/2014/main" id="{06AC0310-A36F-47ED-87A3-F02C4316C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2BE08-CADA-4D5C-A89B-FCBD231CEE50}"/>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356232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84F734CD-1AEF-4353-BF23-E4A4B40DC27E}" type="slidenum">
              <a:rPr lang="en-US"/>
              <a:pPr>
                <a:defRPr/>
              </a:pPr>
              <a:t>‹#›</a:t>
            </a:fld>
            <a:endParaRPr lang="en-US"/>
          </a:p>
        </p:txBody>
      </p:sp>
    </p:spTree>
    <p:extLst>
      <p:ext uri="{BB962C8B-B14F-4D97-AF65-F5344CB8AC3E}">
        <p14:creationId xmlns:p14="http://schemas.microsoft.com/office/powerpoint/2010/main" val="3676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BDC8940F-1BBE-4388-846C-3565D2855632}" type="slidenum">
              <a:rPr lang="en-US"/>
              <a:pPr>
                <a:defRPr/>
              </a:pPr>
              <a:t>‹#›</a:t>
            </a:fld>
            <a:endParaRPr lang="en-US"/>
          </a:p>
        </p:txBody>
      </p:sp>
    </p:spTree>
    <p:extLst>
      <p:ext uri="{BB962C8B-B14F-4D97-AF65-F5344CB8AC3E}">
        <p14:creationId xmlns:p14="http://schemas.microsoft.com/office/powerpoint/2010/main" val="80019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7CA4DA39-75CF-4A21-9B1C-8321DF3F8B56}" type="slidenum">
              <a:rPr lang="en-US"/>
              <a:pPr>
                <a:defRPr/>
              </a:pPr>
              <a:t>‹#›</a:t>
            </a:fld>
            <a:endParaRPr lang="en-US"/>
          </a:p>
        </p:txBody>
      </p:sp>
    </p:spTree>
    <p:extLst>
      <p:ext uri="{BB962C8B-B14F-4D97-AF65-F5344CB8AC3E}">
        <p14:creationId xmlns:p14="http://schemas.microsoft.com/office/powerpoint/2010/main" val="399856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08DF1962-1CA9-4B1A-905B-AC6C80ED76CF}" type="slidenum">
              <a:rPr lang="en-US"/>
              <a:pPr>
                <a:defRPr/>
              </a:pPr>
              <a:t>‹#›</a:t>
            </a:fld>
            <a:endParaRPr lang="en-US"/>
          </a:p>
        </p:txBody>
      </p:sp>
    </p:spTree>
    <p:extLst>
      <p:ext uri="{BB962C8B-B14F-4D97-AF65-F5344CB8AC3E}">
        <p14:creationId xmlns:p14="http://schemas.microsoft.com/office/powerpoint/2010/main" val="79900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5DBDA2F1-46BD-41F3-9FFD-8A056935B102}" type="slidenum">
              <a:rPr lang="en-US"/>
              <a:pPr>
                <a:defRPr/>
              </a:pPr>
              <a:t>‹#›</a:t>
            </a:fld>
            <a:endParaRPr lang="en-US"/>
          </a:p>
        </p:txBody>
      </p:sp>
    </p:spTree>
    <p:extLst>
      <p:ext uri="{BB962C8B-B14F-4D97-AF65-F5344CB8AC3E}">
        <p14:creationId xmlns:p14="http://schemas.microsoft.com/office/powerpoint/2010/main" val="112096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E7103E8-6B8E-4915-8C09-2A85EE46E015}" type="slidenum">
              <a:rPr lang="en-US"/>
              <a:pPr>
                <a:defRPr/>
              </a:pPr>
              <a:t>‹#›</a:t>
            </a:fld>
            <a:endParaRPr lang="en-US"/>
          </a:p>
        </p:txBody>
      </p:sp>
    </p:spTree>
    <p:extLst>
      <p:ext uri="{BB962C8B-B14F-4D97-AF65-F5344CB8AC3E}">
        <p14:creationId xmlns:p14="http://schemas.microsoft.com/office/powerpoint/2010/main" val="160193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CA3B159-E19B-46E8-BF70-27D4EEB05FB9}" type="slidenum">
              <a:rPr lang="en-US"/>
              <a:pPr>
                <a:defRPr/>
              </a:pPr>
              <a:t>‹#›</a:t>
            </a:fld>
            <a:endParaRPr lang="en-US"/>
          </a:p>
        </p:txBody>
      </p:sp>
    </p:spTree>
    <p:extLst>
      <p:ext uri="{BB962C8B-B14F-4D97-AF65-F5344CB8AC3E}">
        <p14:creationId xmlns:p14="http://schemas.microsoft.com/office/powerpoint/2010/main" val="402020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20685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20685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20685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20685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20685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en-US"/>
              </a:p>
            </p:txBody>
          </p:sp>
          <p:sp>
            <p:nvSpPr>
              <p:cNvPr id="20685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20685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en-US"/>
              </a:p>
            </p:txBody>
          </p:sp>
          <p:sp>
            <p:nvSpPr>
              <p:cNvPr id="20685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en-US"/>
              </a:p>
            </p:txBody>
          </p:sp>
          <p:sp>
            <p:nvSpPr>
              <p:cNvPr id="20686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206866"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6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68"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6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0"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1"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3"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4"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5"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6"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7"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7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0"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3"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5"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6"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7"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8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89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0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1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2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en-US"/>
              </a:p>
            </p:txBody>
          </p:sp>
          <p:sp>
            <p:nvSpPr>
              <p:cNvPr id="20693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2"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8"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39"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2"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3"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4"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5"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7"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49"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0"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5"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6"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7"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5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6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7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8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en-US"/>
              </a:p>
            </p:txBody>
          </p:sp>
          <p:sp>
            <p:nvSpPr>
              <p:cNvPr id="20698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en-US"/>
              </a:p>
            </p:txBody>
          </p:sp>
          <p:sp>
            <p:nvSpPr>
              <p:cNvPr id="20698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en-US"/>
              </a:p>
            </p:txBody>
          </p:sp>
          <p:sp>
            <p:nvSpPr>
              <p:cNvPr id="20698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en-US"/>
              </a:p>
            </p:txBody>
          </p:sp>
          <p:sp>
            <p:nvSpPr>
              <p:cNvPr id="20699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en-US"/>
              </a:p>
            </p:txBody>
          </p:sp>
          <p:sp>
            <p:nvSpPr>
              <p:cNvPr id="20699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en-US"/>
              </a:p>
            </p:txBody>
          </p:sp>
          <p:sp>
            <p:nvSpPr>
              <p:cNvPr id="20699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en-US"/>
              </a:p>
            </p:txBody>
          </p:sp>
          <p:sp>
            <p:nvSpPr>
              <p:cNvPr id="20699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en-US"/>
              </a:p>
            </p:txBody>
          </p:sp>
          <p:sp>
            <p:nvSpPr>
              <p:cNvPr id="20699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20699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9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699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20699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en-US"/>
              </a:p>
            </p:txBody>
          </p:sp>
          <p:sp>
            <p:nvSpPr>
              <p:cNvPr id="20699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20700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207001" name="Rectangle 153"/>
          <p:cNvSpPr>
            <a:spLocks noGrp="1" noRot="1" noChangeArrowheads="1"/>
          </p:cNvSpPr>
          <p:nvPr>
            <p:ph type="title"/>
          </p:nvPr>
        </p:nvSpPr>
        <p:spPr bwMode="auto">
          <a:xfrm>
            <a:off x="402167"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7002" name="Rectangle 154"/>
          <p:cNvSpPr>
            <a:spLocks noGrp="1" noChangeArrowheads="1"/>
          </p:cNvSpPr>
          <p:nvPr>
            <p:ph type="dt" sz="half" idx="2"/>
          </p:nvPr>
        </p:nvSpPr>
        <p:spPr bwMode="auto">
          <a:xfrm>
            <a:off x="402167"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20700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pitchFamily="34" charset="0"/>
              </a:defRPr>
            </a:lvl1pPr>
          </a:lstStyle>
          <a:p>
            <a:pPr>
              <a:defRPr/>
            </a:pPr>
            <a:endParaRPr lang="en-US"/>
          </a:p>
        </p:txBody>
      </p:sp>
      <p:sp>
        <p:nvSpPr>
          <p:cNvPr id="207004" name="Rectangle 156"/>
          <p:cNvSpPr>
            <a:spLocks noGrp="1" noChangeArrowheads="1"/>
          </p:cNvSpPr>
          <p:nvPr>
            <p:ph type="sldNum" sz="quarter" idx="4"/>
          </p:nvPr>
        </p:nvSpPr>
        <p:spPr bwMode="auto">
          <a:xfrm>
            <a:off x="8737601"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DDB94B74-3186-44A2-8D55-E5CA534879B4}" type="slidenum">
              <a:rPr lang="en-US"/>
              <a:pPr>
                <a:defRPr/>
              </a:pPr>
              <a:t>‹#›</a:t>
            </a:fld>
            <a:endParaRPr lang="en-US"/>
          </a:p>
        </p:txBody>
      </p:sp>
      <p:sp>
        <p:nvSpPr>
          <p:cNvPr id="207005" name="Rectangle 157"/>
          <p:cNvSpPr>
            <a:spLocks noGrp="1" noRot="1" noChangeArrowheads="1"/>
          </p:cNvSpPr>
          <p:nvPr>
            <p:ph type="body" idx="1"/>
          </p:nvPr>
        </p:nvSpPr>
        <p:spPr bwMode="auto">
          <a:xfrm>
            <a:off x="402167"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35385-78C1-47D4-9160-B8D42E8F5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DD810-F649-4D44-820E-BDF6009D6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313BB-538E-4E4A-A4EB-34DDF2FC1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E7B55-1BA1-4E22-BD1E-88038DAA35CD}" type="datetimeFigureOut">
              <a:rPr lang="en-US" smtClean="0"/>
              <a:t>9/17/2023</a:t>
            </a:fld>
            <a:endParaRPr lang="en-US"/>
          </a:p>
        </p:txBody>
      </p:sp>
      <p:sp>
        <p:nvSpPr>
          <p:cNvPr id="5" name="Footer Placeholder 4">
            <a:extLst>
              <a:ext uri="{FF2B5EF4-FFF2-40B4-BE49-F238E27FC236}">
                <a16:creationId xmlns:a16="http://schemas.microsoft.com/office/drawing/2014/main" id="{83E22EF6-6BC1-401F-BB3E-C629AD710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FE3D1-7E84-4822-BA39-4E1CEECFE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BE99D-848A-420B-8785-CEC129212D8B}" type="slidenum">
              <a:rPr lang="en-US" smtClean="0"/>
              <a:t>‹#›</a:t>
            </a:fld>
            <a:endParaRPr lang="en-US"/>
          </a:p>
        </p:txBody>
      </p:sp>
    </p:spTree>
    <p:extLst>
      <p:ext uri="{BB962C8B-B14F-4D97-AF65-F5344CB8AC3E}">
        <p14:creationId xmlns:p14="http://schemas.microsoft.com/office/powerpoint/2010/main" val="20515307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EB9F70-A576-41E0-A68F-51F9FA7147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9"/>
            <a:ext cx="12192000" cy="6856021"/>
          </a:xfrm>
          <a:prstGeom prst="rect">
            <a:avLst/>
          </a:prstGeom>
        </p:spPr>
      </p:pic>
      <p:sp>
        <p:nvSpPr>
          <p:cNvPr id="5" name="TextBox 4">
            <a:extLst>
              <a:ext uri="{FF2B5EF4-FFF2-40B4-BE49-F238E27FC236}">
                <a16:creationId xmlns:a16="http://schemas.microsoft.com/office/drawing/2014/main" id="{C1B64320-FAA6-981E-054F-B5AAC8720582}"/>
              </a:ext>
            </a:extLst>
          </p:cNvPr>
          <p:cNvSpPr txBox="1"/>
          <p:nvPr/>
        </p:nvSpPr>
        <p:spPr>
          <a:xfrm>
            <a:off x="609600" y="381000"/>
            <a:ext cx="10972800" cy="3416320"/>
          </a:xfrm>
          <a:prstGeom prst="rect">
            <a:avLst/>
          </a:prstGeom>
          <a:noFill/>
        </p:spPr>
        <p:txBody>
          <a:bodyPr wrap="square" rtlCol="0">
            <a:spAutoFit/>
          </a:bodyPr>
          <a:lstStyle/>
          <a:p>
            <a:pPr algn="ctr">
              <a:spcAft>
                <a:spcPts val="2400"/>
              </a:spcAft>
            </a:pPr>
            <a:r>
              <a:rPr lang="en-US" sz="7200" b="1" dirty="0">
                <a:solidFill>
                  <a:srgbClr val="260414"/>
                </a:solidFill>
                <a:effectLst>
                  <a:outerShdw blurRad="50800" dist="38100" dir="6660000" sx="103000" sy="103000" algn="tl" rotWithShape="0">
                    <a:prstClr val="black">
                      <a:alpha val="40000"/>
                    </a:prstClr>
                  </a:outerShdw>
                </a:effectLst>
              </a:rPr>
              <a:t>Understanding</a:t>
            </a:r>
            <a:br>
              <a:rPr lang="en-US" sz="7200" b="1" dirty="0">
                <a:solidFill>
                  <a:srgbClr val="260414"/>
                </a:solidFill>
                <a:effectLst>
                  <a:outerShdw blurRad="50800" dist="38100" dir="6660000" sx="103000" sy="103000" algn="tl" rotWithShape="0">
                    <a:prstClr val="black">
                      <a:alpha val="40000"/>
                    </a:prstClr>
                  </a:outerShdw>
                </a:effectLst>
              </a:rPr>
            </a:br>
            <a:r>
              <a:rPr lang="en-US" sz="7200" b="1" dirty="0">
                <a:solidFill>
                  <a:srgbClr val="260414"/>
                </a:solidFill>
                <a:effectLst>
                  <a:outerShdw blurRad="50800" dist="38100" dir="6660000" sx="103000" sy="103000" algn="tl" rotWithShape="0">
                    <a:prstClr val="black">
                      <a:alpha val="40000"/>
                    </a:prstClr>
                  </a:outerShdw>
                </a:effectLst>
              </a:rPr>
              <a:t>James 2:14-26</a:t>
            </a:r>
            <a:br>
              <a:rPr lang="en-US" sz="7200" b="1" dirty="0">
                <a:solidFill>
                  <a:srgbClr val="260414"/>
                </a:solidFill>
                <a:effectLst>
                  <a:outerShdw blurRad="50800" dist="38100" dir="6660000" sx="103000" sy="103000" algn="tl" rotWithShape="0">
                    <a:prstClr val="black">
                      <a:alpha val="40000"/>
                    </a:prstClr>
                  </a:outerShdw>
                </a:effectLst>
              </a:rPr>
            </a:br>
            <a:r>
              <a:rPr lang="en-US" sz="7200" b="1" dirty="0">
                <a:solidFill>
                  <a:srgbClr val="260414"/>
                </a:solidFill>
                <a:effectLst>
                  <a:outerShdw blurRad="50800" dist="38100" dir="6660000" sx="103000" sy="103000" algn="tl" rotWithShape="0">
                    <a:prstClr val="black">
                      <a:alpha val="40000"/>
                    </a:prstClr>
                  </a:outerShdw>
                </a:effectLst>
              </a:rPr>
              <a:t>Part 1</a:t>
            </a:r>
            <a:endParaRPr lang="en-US" sz="7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2400"/>
              </a:spcAft>
            </a:pPr>
            <a:r>
              <a:rPr lang="en-US" sz="4400" i="1" dirty="0"/>
              <a:t>Three Protestant Views: </a:t>
            </a:r>
            <a:endParaRPr lang="en-US" sz="4400" dirty="0"/>
          </a:p>
          <a:p>
            <a:pPr marL="1371600" indent="-908050">
              <a:spcAft>
                <a:spcPts val="2400"/>
              </a:spcAft>
            </a:pPr>
            <a:r>
              <a:rPr lang="en-US" sz="4400" dirty="0"/>
              <a:t>3)	Refers to a believer who is not living by faith. He is not behaving consistently with what he believes.</a:t>
            </a:r>
            <a:endParaRPr lang="en-US" sz="4400" dirty="0">
              <a:latin typeface="Arial" charset="0"/>
            </a:endParaRPr>
          </a:p>
        </p:txBody>
      </p:sp>
      <p:sp>
        <p:nvSpPr>
          <p:cNvPr id="5128" name="Text Box 8"/>
          <p:cNvSpPr txBox="1">
            <a:spLocks noChangeArrowheads="1"/>
          </p:cNvSpPr>
          <p:nvPr/>
        </p:nvSpPr>
        <p:spPr bwMode="auto">
          <a:xfrm>
            <a:off x="0" y="834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Introduction</a:t>
            </a:r>
            <a:endParaRPr lang="en-US" sz="4800" dirty="0">
              <a:latin typeface="Arial" charset="0"/>
            </a:endParaRPr>
          </a:p>
        </p:txBody>
      </p:sp>
    </p:spTree>
    <p:extLst>
      <p:ext uri="{BB962C8B-B14F-4D97-AF65-F5344CB8AC3E}">
        <p14:creationId xmlns:p14="http://schemas.microsoft.com/office/powerpoint/2010/main" val="390565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1)	That the faith spoken of in James 2:14 is the faith of a Christian.</a:t>
            </a:r>
          </a:p>
          <a:p>
            <a:pPr marL="1828800" lvl="1" indent="-679450">
              <a:spcBef>
                <a:spcPts val="0"/>
              </a:spcBef>
              <a:spcAft>
                <a:spcPts val="2400"/>
              </a:spcAft>
            </a:pPr>
            <a:r>
              <a:rPr lang="en-US" sz="4400" dirty="0">
                <a:ea typeface="Tahoma" pitchFamily="34" charset="0"/>
                <a:cs typeface="Tahoma" pitchFamily="34" charset="0"/>
              </a:rPr>
              <a:t>a.	It is not the “initial” faith of the unsaved in response to the Gospel.</a:t>
            </a:r>
          </a:p>
          <a:p>
            <a:pPr marL="1828800" lvl="1" indent="-679450">
              <a:spcBef>
                <a:spcPts val="0"/>
              </a:spcBef>
              <a:spcAft>
                <a:spcPts val="2400"/>
              </a:spcAft>
            </a:pPr>
            <a:r>
              <a:rPr lang="en-US" sz="4400" dirty="0">
                <a:ea typeface="Tahoma" pitchFamily="34" charset="0"/>
                <a:cs typeface="Tahoma" pitchFamily="34" charset="0"/>
              </a:rPr>
              <a:t>b.	It is not simply an “intellectual” faith which does not save.</a:t>
            </a:r>
          </a:p>
          <a:p>
            <a:pPr marL="228600">
              <a:spcBef>
                <a:spcPts val="0"/>
              </a:spcBef>
              <a:spcAft>
                <a:spcPts val="2400"/>
              </a:spcAft>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397328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2)	That James is not addressing the eternal destiny of his readers.</a:t>
            </a:r>
          </a:p>
          <a:p>
            <a:pPr marL="1092200">
              <a:spcBef>
                <a:spcPts val="0"/>
              </a:spcBef>
              <a:spcAft>
                <a:spcPts val="2400"/>
              </a:spcAft>
            </a:pPr>
            <a:r>
              <a:rPr lang="en-US" sz="4400" dirty="0">
                <a:ea typeface="Tahoma" pitchFamily="34" charset="0"/>
                <a:cs typeface="Tahoma" pitchFamily="34" charset="0"/>
              </a:rPr>
              <a:t>He is addressing their profitability and productivity in this life. </a:t>
            </a: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86749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3)	That the intention of James is to encourage believers to practice their faith through good works. </a:t>
            </a: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66312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4)	That believers should not minimize good works, nor make them irrelevant. </a:t>
            </a: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881473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092200" indent="-863600">
              <a:spcBef>
                <a:spcPts val="0"/>
              </a:spcBef>
              <a:spcAft>
                <a:spcPts val="2400"/>
              </a:spcAft>
            </a:pPr>
            <a:r>
              <a:rPr lang="en-US" sz="4400" dirty="0">
                <a:ea typeface="Tahoma" pitchFamily="34" charset="0"/>
                <a:cs typeface="Tahoma" pitchFamily="34" charset="0"/>
              </a:rPr>
              <a:t>5)	That James and Paul agree: </a:t>
            </a:r>
          </a:p>
          <a:p>
            <a:pPr marL="1828800" lvl="1" indent="-679450">
              <a:spcBef>
                <a:spcPts val="0"/>
              </a:spcBef>
              <a:spcAft>
                <a:spcPts val="2400"/>
              </a:spcAft>
            </a:pPr>
            <a:r>
              <a:rPr lang="en-US" sz="4400" dirty="0">
                <a:ea typeface="Tahoma" pitchFamily="34" charset="0"/>
                <a:cs typeface="Tahoma" pitchFamily="34" charset="0"/>
              </a:rPr>
              <a:t>a.	Justification before God is through faith alone by means of grace.</a:t>
            </a:r>
          </a:p>
          <a:p>
            <a:pPr marL="1828800" lvl="1" indent="-679450">
              <a:spcBef>
                <a:spcPts val="0"/>
              </a:spcBef>
              <a:spcAft>
                <a:spcPts val="2400"/>
              </a:spcAft>
            </a:pPr>
            <a:r>
              <a:rPr lang="en-US" sz="4400" dirty="0">
                <a:ea typeface="Tahoma" pitchFamily="34" charset="0"/>
                <a:cs typeface="Tahoma" pitchFamily="34" charset="0"/>
              </a:rPr>
              <a:t>b.	Justification before men is through works produced by the Holy Spirit.</a:t>
            </a:r>
          </a:p>
        </p:txBody>
      </p:sp>
      <p:sp>
        <p:nvSpPr>
          <p:cNvPr id="5128" name="Text Box 8"/>
          <p:cNvSpPr txBox="1">
            <a:spLocks noChangeArrowheads="1"/>
          </p:cNvSpPr>
          <p:nvPr/>
        </p:nvSpPr>
        <p:spPr bwMode="auto">
          <a:xfrm>
            <a:off x="2743200" y="76200"/>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Purpose</a:t>
            </a:r>
            <a:endParaRPr lang="en-US" sz="4800" dirty="0">
              <a:latin typeface="Arial" charset="0"/>
            </a:endParaRPr>
          </a:p>
        </p:txBody>
      </p:sp>
    </p:spTree>
    <p:extLst>
      <p:ext uri="{BB962C8B-B14F-4D97-AF65-F5344CB8AC3E}">
        <p14:creationId xmlns:p14="http://schemas.microsoft.com/office/powerpoint/2010/main" val="407037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ea typeface="Tahoma" pitchFamily="34" charset="0"/>
                <a:cs typeface="Tahoma" pitchFamily="34" charset="0"/>
              </a:rPr>
              <a:t>Incorrect assumptions:</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speaking about salvation from hell.</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addressing the eternal destiny of man.</a:t>
            </a:r>
          </a:p>
          <a:p>
            <a:pPr marL="1543050" lvl="1" indent="-571500">
              <a:spcBef>
                <a:spcPts val="0"/>
              </a:spcBef>
              <a:spcAft>
                <a:spcPts val="2400"/>
              </a:spcAft>
              <a:buFont typeface="Arial" panose="020B0604020202020204" pitchFamily="34" charset="0"/>
              <a:buChar char="•"/>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Problem</a:t>
            </a:r>
            <a:endParaRPr lang="en-US" sz="4800" dirty="0">
              <a:latin typeface="Arial" charset="0"/>
            </a:endParaRPr>
          </a:p>
        </p:txBody>
      </p:sp>
    </p:spTree>
    <p:extLst>
      <p:ext uri="{BB962C8B-B14F-4D97-AF65-F5344CB8AC3E}">
        <p14:creationId xmlns:p14="http://schemas.microsoft.com/office/powerpoint/2010/main" val="265039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2776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ea typeface="Tahoma" pitchFamily="34" charset="0"/>
                <a:cs typeface="Tahoma" pitchFamily="34" charset="0"/>
              </a:rPr>
              <a:t>Incorrect assumptions:</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dealing with justification in the </a:t>
            </a:r>
            <a:r>
              <a:rPr lang="en-US" sz="4400" b="1" i="1" u="sng" dirty="0">
                <a:solidFill>
                  <a:srgbClr val="FFFF00"/>
                </a:solidFill>
                <a:ea typeface="Tahoma" pitchFamily="34" charset="0"/>
                <a:cs typeface="Tahoma" pitchFamily="34" charset="0"/>
              </a:rPr>
              <a:t>forensic</a:t>
            </a:r>
            <a:r>
              <a:rPr lang="en-US" sz="4400" dirty="0">
                <a:ea typeface="Tahoma" pitchFamily="34" charset="0"/>
                <a:cs typeface="Tahoma" pitchFamily="34" charset="0"/>
              </a:rPr>
              <a:t> sense.</a:t>
            </a:r>
          </a:p>
          <a:p>
            <a:pPr marL="1549400" lvl="2" indent="0">
              <a:spcBef>
                <a:spcPts val="0"/>
              </a:spcBef>
              <a:spcAft>
                <a:spcPts val="2400"/>
              </a:spcAft>
            </a:pPr>
            <a:r>
              <a:rPr lang="en-US" sz="4400" dirty="0">
                <a:solidFill>
                  <a:srgbClr val="FFFF00"/>
                </a:solidFill>
                <a:ea typeface="Tahoma" pitchFamily="34" charset="0"/>
                <a:cs typeface="Tahoma" pitchFamily="34" charset="0"/>
              </a:rPr>
              <a:t>Forensic Justification: </a:t>
            </a:r>
            <a:r>
              <a:rPr lang="en-US" sz="4400" dirty="0">
                <a:ea typeface="Tahoma" pitchFamily="34" charset="0"/>
                <a:cs typeface="Tahoma" pitchFamily="34" charset="0"/>
              </a:rPr>
              <a:t>God declares believers righteous based on their faith in the finished work of Christ.”</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Problem</a:t>
            </a:r>
            <a:endParaRPr lang="en-US" sz="4800" dirty="0">
              <a:latin typeface="Arial" charset="0"/>
            </a:endParaRPr>
          </a:p>
        </p:txBody>
      </p:sp>
    </p:spTree>
    <p:extLst>
      <p:ext uri="{BB962C8B-B14F-4D97-AF65-F5344CB8AC3E}">
        <p14:creationId xmlns:p14="http://schemas.microsoft.com/office/powerpoint/2010/main" val="138478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6400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lgn="ctr">
              <a:spcBef>
                <a:spcPts val="0"/>
              </a:spcBef>
              <a:spcAft>
                <a:spcPts val="2400"/>
              </a:spcAft>
            </a:pPr>
            <a:r>
              <a:rPr lang="en-US" sz="5400" dirty="0">
                <a:ea typeface="Tahoma" pitchFamily="34" charset="0"/>
                <a:cs typeface="Tahoma" pitchFamily="34" charset="0"/>
              </a:rPr>
              <a:t>Theologians misrepresent the teaching of James because they ignore the context of the passage.</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Problem</a:t>
            </a:r>
            <a:endParaRPr lang="en-US" sz="4800" dirty="0">
              <a:latin typeface="Arial" charset="0"/>
            </a:endParaRPr>
          </a:p>
        </p:txBody>
      </p:sp>
      <p:pic>
        <p:nvPicPr>
          <p:cNvPr id="2" name="Picture 1">
            <a:extLst>
              <a:ext uri="{FF2B5EF4-FFF2-40B4-BE49-F238E27FC236}">
                <a16:creationId xmlns:a16="http://schemas.microsoft.com/office/drawing/2014/main" id="{28BA6CDE-3581-4D99-B5C0-B04E988A2F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411395"/>
            <a:ext cx="4114800" cy="2017605"/>
          </a:xfrm>
          <a:prstGeom prst="rect">
            <a:avLst/>
          </a:prstGeom>
        </p:spPr>
      </p:pic>
      <p:pic>
        <p:nvPicPr>
          <p:cNvPr id="3" name="Picture 2">
            <a:extLst>
              <a:ext uri="{FF2B5EF4-FFF2-40B4-BE49-F238E27FC236}">
                <a16:creationId xmlns:a16="http://schemas.microsoft.com/office/drawing/2014/main" id="{24E9C117-2CFB-411A-A241-691F43EEBB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5200" y="3566489"/>
            <a:ext cx="4114800" cy="3025698"/>
          </a:xfrm>
          <a:prstGeom prst="rect">
            <a:avLst/>
          </a:prstGeom>
        </p:spPr>
      </p:pic>
    </p:spTree>
    <p:extLst>
      <p:ext uri="{BB962C8B-B14F-4D97-AF65-F5344CB8AC3E}">
        <p14:creationId xmlns:p14="http://schemas.microsoft.com/office/powerpoint/2010/main" val="167355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6324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lgn="ctr">
              <a:spcBef>
                <a:spcPts val="0"/>
              </a:spcBef>
              <a:spcAft>
                <a:spcPts val="2400"/>
              </a:spcAft>
            </a:pPr>
            <a:r>
              <a:rPr lang="en-US" sz="4400" dirty="0">
                <a:ea typeface="Tahoma" pitchFamily="34" charset="0"/>
                <a:cs typeface="Tahoma" pitchFamily="34" charset="0"/>
              </a:rPr>
              <a:t>Theologians force the text to harmonize with Paul’s view of justification when in reality James is speaking of a different kind of justification.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Problem</a:t>
            </a:r>
            <a:endParaRPr lang="en-US" sz="4800" dirty="0">
              <a:latin typeface="Arial" charset="0"/>
            </a:endParaRPr>
          </a:p>
        </p:txBody>
      </p:sp>
      <p:sp>
        <p:nvSpPr>
          <p:cNvPr id="2" name="TextBox 1">
            <a:extLst>
              <a:ext uri="{FF2B5EF4-FFF2-40B4-BE49-F238E27FC236}">
                <a16:creationId xmlns:a16="http://schemas.microsoft.com/office/drawing/2014/main" id="{432D82B7-A037-4BBC-837E-72BE9A4BC472}"/>
              </a:ext>
            </a:extLst>
          </p:cNvPr>
          <p:cNvSpPr txBox="1"/>
          <p:nvPr/>
        </p:nvSpPr>
        <p:spPr>
          <a:xfrm>
            <a:off x="7543800" y="1447800"/>
            <a:ext cx="4038600" cy="2308324"/>
          </a:xfrm>
          <a:prstGeom prst="rect">
            <a:avLst/>
          </a:prstGeom>
          <a:noFill/>
          <a:ln>
            <a:solidFill>
              <a:schemeClr val="tx1"/>
            </a:solidFill>
          </a:ln>
        </p:spPr>
        <p:txBody>
          <a:bodyPr wrap="square" rtlCol="0">
            <a:spAutoFit/>
          </a:bodyPr>
          <a:lstStyle/>
          <a:p>
            <a:pPr algn="ctr"/>
            <a:r>
              <a:rPr lang="en-US" sz="4800" dirty="0">
                <a:solidFill>
                  <a:schemeClr val="tx2">
                    <a:lumMod val="75000"/>
                  </a:schemeClr>
                </a:solidFill>
                <a:latin typeface="Sitka Text" panose="02000505000000020004" pitchFamily="2" charset="0"/>
              </a:rPr>
              <a:t>Justification</a:t>
            </a:r>
            <a:r>
              <a:rPr lang="en-US" sz="4800" dirty="0">
                <a:solidFill>
                  <a:schemeClr val="accent2">
                    <a:lumMod val="40000"/>
                    <a:lumOff val="60000"/>
                  </a:schemeClr>
                </a:solidFill>
                <a:latin typeface="Sitka Text" panose="02000505000000020004" pitchFamily="2" charset="0"/>
              </a:rPr>
              <a:t> according to</a:t>
            </a:r>
          </a:p>
          <a:p>
            <a:pPr algn="r"/>
            <a:r>
              <a:rPr lang="en-US" sz="4800" dirty="0">
                <a:solidFill>
                  <a:schemeClr val="accent2">
                    <a:lumMod val="40000"/>
                    <a:lumOff val="60000"/>
                  </a:schemeClr>
                </a:solidFill>
                <a:latin typeface="Sitka Text" panose="02000505000000020004" pitchFamily="2" charset="0"/>
              </a:rPr>
              <a:t> </a:t>
            </a:r>
            <a:r>
              <a:rPr lang="en-US" sz="4800" i="1" dirty="0">
                <a:solidFill>
                  <a:schemeClr val="accent2">
                    <a:lumMod val="40000"/>
                    <a:lumOff val="60000"/>
                  </a:schemeClr>
                </a:solidFill>
                <a:latin typeface="Sitka Text" panose="02000505000000020004" pitchFamily="2" charset="0"/>
              </a:rPr>
              <a:t>Paul</a:t>
            </a:r>
          </a:p>
        </p:txBody>
      </p:sp>
      <p:sp>
        <p:nvSpPr>
          <p:cNvPr id="5" name="TextBox 4">
            <a:extLst>
              <a:ext uri="{FF2B5EF4-FFF2-40B4-BE49-F238E27FC236}">
                <a16:creationId xmlns:a16="http://schemas.microsoft.com/office/drawing/2014/main" id="{DDEE19A2-81F6-4094-A5D5-8C030994A009}"/>
              </a:ext>
            </a:extLst>
          </p:cNvPr>
          <p:cNvSpPr txBox="1"/>
          <p:nvPr/>
        </p:nvSpPr>
        <p:spPr>
          <a:xfrm>
            <a:off x="7543800" y="4038600"/>
            <a:ext cx="4038600" cy="2308324"/>
          </a:xfrm>
          <a:prstGeom prst="rect">
            <a:avLst/>
          </a:prstGeom>
          <a:noFill/>
          <a:ln>
            <a:solidFill>
              <a:schemeClr val="tx1"/>
            </a:solidFill>
          </a:ln>
        </p:spPr>
        <p:txBody>
          <a:bodyPr wrap="square" rtlCol="0">
            <a:spAutoFit/>
          </a:bodyPr>
          <a:lstStyle/>
          <a:p>
            <a:pPr algn="ctr"/>
            <a:r>
              <a:rPr lang="en-US" sz="4800" i="1" dirty="0">
                <a:solidFill>
                  <a:schemeClr val="tx2">
                    <a:lumMod val="75000"/>
                  </a:schemeClr>
                </a:solidFill>
                <a:latin typeface="Segoe Print" panose="02000600000000000000" pitchFamily="2" charset="0"/>
              </a:rPr>
              <a:t>Justification</a:t>
            </a:r>
            <a:r>
              <a:rPr lang="en-US" sz="4800" spc="400" dirty="0">
                <a:solidFill>
                  <a:schemeClr val="accent2">
                    <a:lumMod val="40000"/>
                    <a:lumOff val="60000"/>
                    <a:alpha val="76000"/>
                  </a:schemeClr>
                </a:solidFill>
                <a:latin typeface="AR ESSENCE" panose="02000000000000000000" pitchFamily="2" charset="0"/>
              </a:rPr>
              <a:t> </a:t>
            </a:r>
            <a:r>
              <a:rPr lang="en-US" sz="4800" dirty="0">
                <a:solidFill>
                  <a:schemeClr val="accent2">
                    <a:lumMod val="40000"/>
                    <a:lumOff val="60000"/>
                  </a:schemeClr>
                </a:solidFill>
                <a:latin typeface="Sitka Text" panose="02000505000000020004" pitchFamily="2" charset="0"/>
              </a:rPr>
              <a:t>according to </a:t>
            </a:r>
          </a:p>
          <a:p>
            <a:r>
              <a:rPr lang="en-US" sz="4800" i="1" dirty="0">
                <a:solidFill>
                  <a:schemeClr val="accent2">
                    <a:lumMod val="40000"/>
                    <a:lumOff val="60000"/>
                  </a:schemeClr>
                </a:solidFill>
                <a:latin typeface="Sitka Text" panose="02000505000000020004" pitchFamily="2" charset="0"/>
              </a:rPr>
              <a:t> James</a:t>
            </a:r>
          </a:p>
        </p:txBody>
      </p:sp>
    </p:spTree>
    <p:extLst>
      <p:ext uri="{BB962C8B-B14F-4D97-AF65-F5344CB8AC3E}">
        <p14:creationId xmlns:p14="http://schemas.microsoft.com/office/powerpoint/2010/main" val="2989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1000"/>
                                  </p:stCondLst>
                                  <p:childTnLst>
                                    <p:animMotion origin="layout" path="M 0.00312 1.85185E-6 L 5E-6 0.18727 " pathEditMode="relative" rAng="0" ptsTypes="AA">
                                      <p:cBhvr>
                                        <p:cTn id="6" dur="2000" fill="hold"/>
                                        <p:tgtEl>
                                          <p:spTgt spid="2"/>
                                        </p:tgtEl>
                                        <p:attrNameLst>
                                          <p:attrName>ppt_x</p:attrName>
                                          <p:attrName>ppt_y</p:attrName>
                                        </p:attrNameLst>
                                      </p:cBhvr>
                                      <p:rCtr x="-156" y="9352"/>
                                    </p:animMotion>
                                  </p:childTnLst>
                                </p:cTn>
                              </p:par>
                              <p:par>
                                <p:cTn id="7" presetID="42" presetClass="path" presetSubtype="0" accel="50000" decel="50000" fill="hold" grpId="0" nodeType="withEffect">
                                  <p:stCondLst>
                                    <p:cond delay="1000"/>
                                  </p:stCondLst>
                                  <p:childTnLst>
                                    <p:animMotion origin="layout" path="M 5E-6 4.07407E-6 L 5E-6 -0.19051 " pathEditMode="relative" rAng="0" ptsTypes="AA">
                                      <p:cBhvr>
                                        <p:cTn id="8" dur="2000" fill="hold"/>
                                        <p:tgtEl>
                                          <p:spTgt spid="5"/>
                                        </p:tgtEl>
                                        <p:attrNameLst>
                                          <p:attrName>ppt_x</p:attrName>
                                          <p:attrName>ppt_y</p:attrName>
                                        </p:attrNameLst>
                                      </p:cBhvr>
                                      <p:rCtr x="0" y="-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609600" y="121920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baseline="30000" dirty="0">
                <a:latin typeface="Arial" charset="0"/>
              </a:rPr>
              <a:t>14</a:t>
            </a:r>
            <a:r>
              <a:rPr lang="en-US" sz="3600" dirty="0">
                <a:latin typeface="Arial" charset="0"/>
              </a:rPr>
              <a:t> What does it profit, my brethren, if someone says he has faith but does not have works? Can faith save him? </a:t>
            </a:r>
            <a:r>
              <a:rPr lang="en-US" sz="3600" baseline="30000" dirty="0">
                <a:latin typeface="Arial" charset="0"/>
              </a:rPr>
              <a:t>15</a:t>
            </a:r>
            <a:r>
              <a:rPr lang="en-US" sz="3600" dirty="0">
                <a:latin typeface="Arial" charset="0"/>
              </a:rPr>
              <a:t> If a brother or sister is naked and destitute of daily food, </a:t>
            </a:r>
            <a:r>
              <a:rPr lang="en-US" sz="3600" baseline="30000" dirty="0">
                <a:latin typeface="Arial" charset="0"/>
              </a:rPr>
              <a:t>16</a:t>
            </a:r>
            <a:r>
              <a:rPr lang="en-US" sz="3600" dirty="0">
                <a:latin typeface="Arial" charset="0"/>
              </a:rPr>
              <a:t> and one of you says to them, “Depart in peace, be warmed and filled,” but you do not give them the things which are needed for the body, what does it profit? </a:t>
            </a:r>
            <a:r>
              <a:rPr lang="en-US" sz="3600" baseline="30000" dirty="0">
                <a:latin typeface="Arial" charset="0"/>
              </a:rPr>
              <a:t>17</a:t>
            </a:r>
            <a:r>
              <a:rPr lang="en-US" sz="3600" dirty="0">
                <a:latin typeface="Arial" charset="0"/>
              </a:rPr>
              <a:t> Thus also faith by itself, if it does not have works, is dead. </a:t>
            </a:r>
          </a:p>
        </p:txBody>
      </p:sp>
      <p:sp>
        <p:nvSpPr>
          <p:cNvPr id="2" name="Text Box 7">
            <a:extLst>
              <a:ext uri="{FF2B5EF4-FFF2-40B4-BE49-F238E27FC236}">
                <a16:creationId xmlns:a16="http://schemas.microsoft.com/office/drawing/2014/main" id="{6670D69F-7DEF-33DF-FE97-50FF4B433A0E}"/>
              </a:ext>
            </a:extLst>
          </p:cNvPr>
          <p:cNvSpPr txBox="1">
            <a:spLocks noChangeArrowheads="1"/>
          </p:cNvSpPr>
          <p:nvPr/>
        </p:nvSpPr>
        <p:spPr bwMode="auto">
          <a:xfrm>
            <a:off x="0" y="216961"/>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4400" b="1" dirty="0">
                <a:latin typeface="Arial" charset="0"/>
              </a:rPr>
              <a:t>James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Effect transition="in" filter="fade">
                                      <p:cBhvr>
                                        <p:cTn id="11"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533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lgn="ctr">
              <a:spcBef>
                <a:spcPts val="0"/>
              </a:spcBef>
              <a:spcAft>
                <a:spcPts val="2400"/>
              </a:spcAft>
            </a:pPr>
            <a:r>
              <a:rPr lang="en-US" sz="4400" dirty="0">
                <a:ea typeface="Tahoma" pitchFamily="34" charset="0"/>
                <a:cs typeface="Tahoma" pitchFamily="34" charset="0"/>
              </a:rPr>
              <a:t>Theologians attempt to pound their square peg of theological presuppositions into the round hole of God’s Word.</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Problem</a:t>
            </a:r>
            <a:endParaRPr lang="en-US" sz="4800" dirty="0">
              <a:latin typeface="Arial" charset="0"/>
            </a:endParaRPr>
          </a:p>
        </p:txBody>
      </p:sp>
      <p:pic>
        <p:nvPicPr>
          <p:cNvPr id="2" name="Picture 1">
            <a:extLst>
              <a:ext uri="{FF2B5EF4-FFF2-40B4-BE49-F238E27FC236}">
                <a16:creationId xmlns:a16="http://schemas.microsoft.com/office/drawing/2014/main" id="{EC46D375-1852-483D-AAA3-137141F919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66643" y="1449628"/>
            <a:ext cx="4876800" cy="4601664"/>
          </a:xfrm>
          <a:prstGeom prst="rect">
            <a:avLst/>
          </a:prstGeom>
        </p:spPr>
      </p:pic>
    </p:spTree>
    <p:extLst>
      <p:ext uri="{BB962C8B-B14F-4D97-AF65-F5344CB8AC3E}">
        <p14:creationId xmlns:p14="http://schemas.microsoft.com/office/powerpoint/2010/main" val="347815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dirty="0">
                <a:ea typeface="Tahoma" pitchFamily="34" charset="0"/>
                <a:cs typeface="Tahoma" pitchFamily="34" charset="0"/>
              </a:rPr>
              <a:t>Three tenses of salvation:</a:t>
            </a:r>
          </a:p>
          <a:p>
            <a:pPr marL="1143000" lvl="1" indent="-457200">
              <a:spcBef>
                <a:spcPts val="0"/>
              </a:spcBef>
              <a:spcAft>
                <a:spcPts val="2400"/>
              </a:spcAft>
            </a:pPr>
            <a:r>
              <a:rPr lang="en-US" sz="4400" dirty="0">
                <a:latin typeface="Arial" pitchFamily="34" charset="0"/>
              </a:rPr>
              <a:t>1)	Past Tense—Justification: </a:t>
            </a:r>
          </a:p>
          <a:p>
            <a:pPr marL="1828800" lvl="3" indent="0">
              <a:spcBef>
                <a:spcPts val="0"/>
              </a:spcBef>
              <a:spcAft>
                <a:spcPts val="2400"/>
              </a:spcAft>
            </a:pPr>
            <a:r>
              <a:rPr lang="en-US" sz="4400" dirty="0">
                <a:latin typeface="Arial" pitchFamily="34" charset="0"/>
              </a:rPr>
              <a:t>Deliverance from the penalty of sin which is eternal separation from God. </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Scope of Salvation</a:t>
            </a:r>
            <a:endParaRPr lang="en-US" sz="4800" dirty="0">
              <a:latin typeface="Arial" charset="0"/>
            </a:endParaRPr>
          </a:p>
        </p:txBody>
      </p:sp>
    </p:spTree>
    <p:extLst>
      <p:ext uri="{BB962C8B-B14F-4D97-AF65-F5344CB8AC3E}">
        <p14:creationId xmlns:p14="http://schemas.microsoft.com/office/powerpoint/2010/main" val="64132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dirty="0">
                <a:ea typeface="Tahoma" pitchFamily="34" charset="0"/>
                <a:cs typeface="Tahoma" pitchFamily="34" charset="0"/>
              </a:rPr>
              <a:t>Three tenses of salvation:</a:t>
            </a:r>
          </a:p>
          <a:p>
            <a:pPr marL="1143000" lvl="1" indent="-457200">
              <a:spcBef>
                <a:spcPts val="0"/>
              </a:spcBef>
              <a:spcAft>
                <a:spcPts val="2400"/>
              </a:spcAft>
            </a:pPr>
            <a:r>
              <a:rPr lang="en-US" sz="4400" dirty="0">
                <a:latin typeface="Arial" pitchFamily="34" charset="0"/>
              </a:rPr>
              <a:t>2)	Present Tense—Sanctification: </a:t>
            </a:r>
          </a:p>
          <a:p>
            <a:pPr marL="1828800" lvl="3" indent="0">
              <a:spcBef>
                <a:spcPts val="0"/>
              </a:spcBef>
              <a:spcAft>
                <a:spcPts val="2400"/>
              </a:spcAft>
            </a:pPr>
            <a:r>
              <a:rPr lang="en-US" sz="4400" dirty="0">
                <a:latin typeface="Arial" pitchFamily="34" charset="0"/>
              </a:rPr>
              <a:t>Deliverance from the power of sin in the present life. </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Scope of Salvation</a:t>
            </a:r>
            <a:endParaRPr lang="en-US" sz="4800" dirty="0">
              <a:latin typeface="Arial" charset="0"/>
            </a:endParaRPr>
          </a:p>
        </p:txBody>
      </p:sp>
    </p:spTree>
    <p:extLst>
      <p:ext uri="{BB962C8B-B14F-4D97-AF65-F5344CB8AC3E}">
        <p14:creationId xmlns:p14="http://schemas.microsoft.com/office/powerpoint/2010/main" val="1389889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dirty="0">
                <a:ea typeface="Tahoma" pitchFamily="34" charset="0"/>
                <a:cs typeface="Tahoma" pitchFamily="34" charset="0"/>
              </a:rPr>
              <a:t>Three tenses of salvation:</a:t>
            </a:r>
          </a:p>
          <a:p>
            <a:pPr marL="1143000" lvl="1" indent="-457200">
              <a:spcBef>
                <a:spcPts val="0"/>
              </a:spcBef>
              <a:spcAft>
                <a:spcPts val="2400"/>
              </a:spcAft>
            </a:pPr>
            <a:r>
              <a:rPr lang="en-US" sz="4400" dirty="0">
                <a:latin typeface="Arial" pitchFamily="34" charset="0"/>
              </a:rPr>
              <a:t>3)	Future Tense—Glorification: </a:t>
            </a:r>
          </a:p>
          <a:p>
            <a:pPr marL="1828800" lvl="3" indent="0">
              <a:spcBef>
                <a:spcPts val="0"/>
              </a:spcBef>
              <a:spcAft>
                <a:spcPts val="2400"/>
              </a:spcAft>
            </a:pPr>
            <a:r>
              <a:rPr lang="en-US" sz="4400" dirty="0">
                <a:latin typeface="Arial" pitchFamily="34" charset="0"/>
              </a:rPr>
              <a:t>Deliverance from the presence of sin in the future glorified state. </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Scope of Salvation</a:t>
            </a:r>
            <a:endParaRPr lang="en-US" sz="4800" dirty="0">
              <a:latin typeface="Arial" charset="0"/>
            </a:endParaRPr>
          </a:p>
        </p:txBody>
      </p:sp>
    </p:spTree>
    <p:extLst>
      <p:ext uri="{BB962C8B-B14F-4D97-AF65-F5344CB8AC3E}">
        <p14:creationId xmlns:p14="http://schemas.microsoft.com/office/powerpoint/2010/main" val="610209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dirty="0">
                <a:ea typeface="Tahoma" pitchFamily="34" charset="0"/>
                <a:cs typeface="Tahoma" pitchFamily="34" charset="0"/>
              </a:rPr>
              <a:t>Failure to distinguish the 3 tenses of salvation results in confusion.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The Scope of Salvation</a:t>
            </a:r>
            <a:endParaRPr lang="en-US" sz="4800" dirty="0">
              <a:latin typeface="Arial" charset="0"/>
            </a:endParaRPr>
          </a:p>
        </p:txBody>
      </p:sp>
      <p:sp>
        <p:nvSpPr>
          <p:cNvPr id="4" name="TextBox 3">
            <a:extLst>
              <a:ext uri="{FF2B5EF4-FFF2-40B4-BE49-F238E27FC236}">
                <a16:creationId xmlns:a16="http://schemas.microsoft.com/office/drawing/2014/main" id="{706C913D-7759-4FBC-9DD8-1BBB8E179A56}"/>
              </a:ext>
            </a:extLst>
          </p:cNvPr>
          <p:cNvSpPr txBox="1"/>
          <p:nvPr/>
        </p:nvSpPr>
        <p:spPr>
          <a:xfrm>
            <a:off x="4368800" y="3201412"/>
            <a:ext cx="3556000" cy="3046988"/>
          </a:xfrm>
          <a:prstGeom prst="rect">
            <a:avLst/>
          </a:prstGeom>
          <a:noFill/>
          <a:ln>
            <a:solidFill>
              <a:schemeClr val="tx1"/>
            </a:solidFill>
          </a:ln>
        </p:spPr>
        <p:txBody>
          <a:bodyPr wrap="square" rtlCol="0">
            <a:spAutoFit/>
          </a:bodyPr>
          <a:lstStyle/>
          <a:p>
            <a:pPr algn="ctr"/>
            <a:r>
              <a:rPr lang="en-US" sz="4400" dirty="0">
                <a:solidFill>
                  <a:schemeClr val="tx2">
                    <a:lumMod val="75000"/>
                  </a:schemeClr>
                </a:solidFill>
                <a:latin typeface="Sitka Text" panose="02000505000000020004" pitchFamily="2" charset="0"/>
              </a:rPr>
              <a:t>Present</a:t>
            </a:r>
            <a:br>
              <a:rPr lang="en-US" sz="4400" dirty="0">
                <a:solidFill>
                  <a:schemeClr val="tx2">
                    <a:lumMod val="75000"/>
                  </a:schemeClr>
                </a:solidFill>
                <a:latin typeface="Sitka Text" panose="02000505000000020004" pitchFamily="2" charset="0"/>
              </a:rPr>
            </a:br>
            <a:r>
              <a:rPr lang="en-US" sz="4400" dirty="0">
                <a:solidFill>
                  <a:schemeClr val="tx2">
                    <a:lumMod val="75000"/>
                  </a:schemeClr>
                </a:solidFill>
                <a:latin typeface="Sitka Text" panose="02000505000000020004" pitchFamily="2" charset="0"/>
              </a:rPr>
              <a:t>Tense</a:t>
            </a:r>
          </a:p>
          <a:p>
            <a:pPr algn="ctr">
              <a:spcAft>
                <a:spcPts val="2400"/>
              </a:spcAft>
            </a:pPr>
            <a:r>
              <a:rPr lang="en-US" sz="4400" dirty="0">
                <a:solidFill>
                  <a:schemeClr val="tx2">
                    <a:lumMod val="75000"/>
                  </a:schemeClr>
                </a:solidFill>
                <a:latin typeface="Sitka Text" panose="02000505000000020004" pitchFamily="2" charset="0"/>
              </a:rPr>
              <a:t>Salvation</a:t>
            </a:r>
          </a:p>
          <a:p>
            <a:pPr algn="ctr"/>
            <a:r>
              <a:rPr lang="en-US" sz="3600" dirty="0">
                <a:solidFill>
                  <a:schemeClr val="tx2">
                    <a:lumMod val="75000"/>
                  </a:schemeClr>
                </a:solidFill>
                <a:latin typeface="Sitka Text" panose="02000505000000020004" pitchFamily="2" charset="0"/>
              </a:rPr>
              <a:t>(Sanctification)</a:t>
            </a:r>
            <a:endParaRPr lang="en-US" sz="2400" dirty="0">
              <a:solidFill>
                <a:schemeClr val="accent2">
                  <a:lumMod val="40000"/>
                  <a:lumOff val="60000"/>
                </a:schemeClr>
              </a:solidFill>
              <a:latin typeface="Sitka Text" panose="02000505000000020004" pitchFamily="2" charset="0"/>
            </a:endParaRPr>
          </a:p>
        </p:txBody>
      </p:sp>
      <p:sp>
        <p:nvSpPr>
          <p:cNvPr id="5" name="TextBox 4">
            <a:extLst>
              <a:ext uri="{FF2B5EF4-FFF2-40B4-BE49-F238E27FC236}">
                <a16:creationId xmlns:a16="http://schemas.microsoft.com/office/drawing/2014/main" id="{3F276750-25F2-48C1-8570-9F426309F215}"/>
              </a:ext>
            </a:extLst>
          </p:cNvPr>
          <p:cNvSpPr txBox="1"/>
          <p:nvPr/>
        </p:nvSpPr>
        <p:spPr>
          <a:xfrm>
            <a:off x="330200" y="3201412"/>
            <a:ext cx="3556000" cy="3046988"/>
          </a:xfrm>
          <a:prstGeom prst="rect">
            <a:avLst/>
          </a:prstGeom>
          <a:noFill/>
          <a:ln>
            <a:solidFill>
              <a:schemeClr val="tx1"/>
            </a:solidFill>
          </a:ln>
        </p:spPr>
        <p:txBody>
          <a:bodyPr wrap="square" rtlCol="0">
            <a:spAutoFit/>
          </a:bodyPr>
          <a:lstStyle/>
          <a:p>
            <a:pPr algn="ctr"/>
            <a:r>
              <a:rPr lang="en-US" sz="4400" dirty="0">
                <a:solidFill>
                  <a:schemeClr val="tx2">
                    <a:lumMod val="75000"/>
                  </a:schemeClr>
                </a:solidFill>
                <a:latin typeface="Sitka Text" panose="02000505000000020004" pitchFamily="2" charset="0"/>
              </a:rPr>
              <a:t>Past</a:t>
            </a:r>
            <a:br>
              <a:rPr lang="en-US" sz="4400" dirty="0">
                <a:solidFill>
                  <a:schemeClr val="tx2">
                    <a:lumMod val="75000"/>
                  </a:schemeClr>
                </a:solidFill>
                <a:latin typeface="Sitka Text" panose="02000505000000020004" pitchFamily="2" charset="0"/>
              </a:rPr>
            </a:br>
            <a:r>
              <a:rPr lang="en-US" sz="4400" dirty="0">
                <a:solidFill>
                  <a:schemeClr val="tx2">
                    <a:lumMod val="75000"/>
                  </a:schemeClr>
                </a:solidFill>
                <a:latin typeface="Sitka Text" panose="02000505000000020004" pitchFamily="2" charset="0"/>
              </a:rPr>
              <a:t>Tense</a:t>
            </a:r>
          </a:p>
          <a:p>
            <a:pPr algn="ctr">
              <a:spcAft>
                <a:spcPts val="2400"/>
              </a:spcAft>
            </a:pPr>
            <a:r>
              <a:rPr lang="en-US" sz="4400" dirty="0">
                <a:solidFill>
                  <a:schemeClr val="tx2">
                    <a:lumMod val="75000"/>
                  </a:schemeClr>
                </a:solidFill>
                <a:latin typeface="Sitka Text" panose="02000505000000020004" pitchFamily="2" charset="0"/>
              </a:rPr>
              <a:t>Salvation</a:t>
            </a:r>
          </a:p>
          <a:p>
            <a:pPr algn="ctr"/>
            <a:r>
              <a:rPr lang="en-US" sz="3600" dirty="0">
                <a:solidFill>
                  <a:schemeClr val="tx2">
                    <a:lumMod val="75000"/>
                  </a:schemeClr>
                </a:solidFill>
                <a:latin typeface="Sitka Text" panose="02000505000000020004" pitchFamily="2" charset="0"/>
              </a:rPr>
              <a:t>(Justification)</a:t>
            </a:r>
            <a:endParaRPr lang="en-US" sz="2400" dirty="0">
              <a:solidFill>
                <a:schemeClr val="accent2">
                  <a:lumMod val="40000"/>
                  <a:lumOff val="60000"/>
                </a:schemeClr>
              </a:solidFill>
              <a:latin typeface="Sitka Text" panose="02000505000000020004" pitchFamily="2" charset="0"/>
            </a:endParaRPr>
          </a:p>
        </p:txBody>
      </p:sp>
      <p:sp>
        <p:nvSpPr>
          <p:cNvPr id="6" name="TextBox 5">
            <a:extLst>
              <a:ext uri="{FF2B5EF4-FFF2-40B4-BE49-F238E27FC236}">
                <a16:creationId xmlns:a16="http://schemas.microsoft.com/office/drawing/2014/main" id="{43A395AF-6578-4691-9DD3-A9B9A1DC5B16}"/>
              </a:ext>
            </a:extLst>
          </p:cNvPr>
          <p:cNvSpPr txBox="1"/>
          <p:nvPr/>
        </p:nvSpPr>
        <p:spPr>
          <a:xfrm>
            <a:off x="8407400" y="3201412"/>
            <a:ext cx="3556000" cy="3046988"/>
          </a:xfrm>
          <a:prstGeom prst="rect">
            <a:avLst/>
          </a:prstGeom>
          <a:noFill/>
          <a:ln>
            <a:solidFill>
              <a:schemeClr val="tx1"/>
            </a:solidFill>
          </a:ln>
        </p:spPr>
        <p:txBody>
          <a:bodyPr wrap="square" rtlCol="0">
            <a:spAutoFit/>
          </a:bodyPr>
          <a:lstStyle/>
          <a:p>
            <a:pPr algn="ctr"/>
            <a:r>
              <a:rPr lang="en-US" sz="4400" dirty="0">
                <a:solidFill>
                  <a:schemeClr val="tx2">
                    <a:lumMod val="75000"/>
                  </a:schemeClr>
                </a:solidFill>
                <a:latin typeface="Sitka Text" panose="02000505000000020004" pitchFamily="2" charset="0"/>
              </a:rPr>
              <a:t>Future</a:t>
            </a:r>
            <a:br>
              <a:rPr lang="en-US" sz="4400" dirty="0">
                <a:solidFill>
                  <a:schemeClr val="tx2">
                    <a:lumMod val="75000"/>
                  </a:schemeClr>
                </a:solidFill>
                <a:latin typeface="Sitka Text" panose="02000505000000020004" pitchFamily="2" charset="0"/>
              </a:rPr>
            </a:br>
            <a:r>
              <a:rPr lang="en-US" sz="4400" dirty="0">
                <a:solidFill>
                  <a:schemeClr val="tx2">
                    <a:lumMod val="75000"/>
                  </a:schemeClr>
                </a:solidFill>
                <a:latin typeface="Sitka Text" panose="02000505000000020004" pitchFamily="2" charset="0"/>
              </a:rPr>
              <a:t>Tense</a:t>
            </a:r>
          </a:p>
          <a:p>
            <a:pPr algn="ctr">
              <a:spcAft>
                <a:spcPts val="2400"/>
              </a:spcAft>
            </a:pPr>
            <a:r>
              <a:rPr lang="en-US" sz="4400" dirty="0">
                <a:solidFill>
                  <a:schemeClr val="tx2">
                    <a:lumMod val="75000"/>
                  </a:schemeClr>
                </a:solidFill>
                <a:latin typeface="Sitka Text" panose="02000505000000020004" pitchFamily="2" charset="0"/>
              </a:rPr>
              <a:t>Salvation</a:t>
            </a:r>
          </a:p>
          <a:p>
            <a:pPr algn="ctr"/>
            <a:r>
              <a:rPr lang="en-US" sz="3600" dirty="0">
                <a:solidFill>
                  <a:schemeClr val="tx2">
                    <a:lumMod val="75000"/>
                  </a:schemeClr>
                </a:solidFill>
                <a:latin typeface="Sitka Text" panose="02000505000000020004" pitchFamily="2" charset="0"/>
              </a:rPr>
              <a:t>(Glorification)</a:t>
            </a:r>
            <a:endParaRPr lang="en-US" sz="2400" dirty="0">
              <a:solidFill>
                <a:schemeClr val="accent2">
                  <a:lumMod val="40000"/>
                  <a:lumOff val="60000"/>
                </a:schemeClr>
              </a:solidFill>
              <a:latin typeface="Sitka Text" panose="02000505000000020004" pitchFamily="2" charset="0"/>
            </a:endParaRPr>
          </a:p>
        </p:txBody>
      </p:sp>
    </p:spTree>
    <p:extLst>
      <p:ext uri="{BB962C8B-B14F-4D97-AF65-F5344CB8AC3E}">
        <p14:creationId xmlns:p14="http://schemas.microsoft.com/office/powerpoint/2010/main" val="353707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42" presetClass="path" presetSubtype="0" accel="50000" decel="50000" fill="hold" grpId="0" nodeType="afterEffect">
                                  <p:stCondLst>
                                    <p:cond delay="1000"/>
                                  </p:stCondLst>
                                  <p:childTnLst>
                                    <p:animMotion origin="layout" path="M 0.00312 1.11111E-6 L 0.33099 0.00139 " pathEditMode="relative" rAng="0" ptsTypes="AA">
                                      <p:cBhvr>
                                        <p:cTn id="16" dur="2000" fill="hold"/>
                                        <p:tgtEl>
                                          <p:spTgt spid="5"/>
                                        </p:tgtEl>
                                        <p:attrNameLst>
                                          <p:attrName>ppt_x</p:attrName>
                                          <p:attrName>ppt_y</p:attrName>
                                        </p:attrNameLst>
                                      </p:cBhvr>
                                      <p:rCtr x="16393" y="69"/>
                                    </p:animMotion>
                                  </p:childTnLst>
                                </p:cTn>
                              </p:par>
                              <p:par>
                                <p:cTn id="17" presetID="42" presetClass="path" presetSubtype="0" accel="50000" decel="50000" fill="hold" grpId="0" nodeType="withEffect">
                                  <p:stCondLst>
                                    <p:cond delay="1000"/>
                                  </p:stCondLst>
                                  <p:childTnLst>
                                    <p:animMotion origin="layout" path="M 0.0039 1.11111E-6 L -0.33151 1.11111E-6 " pathEditMode="relative" rAng="0" ptsTypes="AA">
                                      <p:cBhvr>
                                        <p:cTn id="18" dur="2000" fill="hold"/>
                                        <p:tgtEl>
                                          <p:spTgt spid="6"/>
                                        </p:tgtEl>
                                        <p:attrNameLst>
                                          <p:attrName>ppt_x</p:attrName>
                                          <p:attrName>ppt_y</p:attrName>
                                        </p:attrNameLst>
                                      </p:cBhvr>
                                      <p:rCtr x="-167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What does it mean to be saved?</a:t>
            </a:r>
          </a:p>
        </p:txBody>
      </p:sp>
      <p:pic>
        <p:nvPicPr>
          <p:cNvPr id="12292" name="Picture 4" descr="Rescue Concept Lifesaver As Aid Of Businessman Drowning Stock Photo ...">
            <a:extLst>
              <a:ext uri="{FF2B5EF4-FFF2-40B4-BE49-F238E27FC236}">
                <a16:creationId xmlns:a16="http://schemas.microsoft.com/office/drawing/2014/main" id="{72AD62F4-7763-139C-D97E-49C5CCCAE3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699" y="1187451"/>
            <a:ext cx="4303353" cy="44831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7C44F00-0829-BBC7-F514-804558006E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0635" y="1187449"/>
            <a:ext cx="6724652" cy="44831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7377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958589"/>
            <a:ext cx="5931725"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“Are you save?”</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“Saved from what?”</a:t>
            </a:r>
          </a:p>
          <a:p>
            <a:pPr marL="457200" marR="0" lvl="1" indent="0" algn="l" defTabSz="9144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drowning man is saved when he is rescued from the water and his physical life is spared.</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Context Determines Meaning</a:t>
            </a:r>
          </a:p>
        </p:txBody>
      </p:sp>
      <p:pic>
        <p:nvPicPr>
          <p:cNvPr id="4" name="Picture 4" descr="Rescue Concept Lifesaver As Aid Of Businessman Drowning Stock Photo ...">
            <a:extLst>
              <a:ext uri="{FF2B5EF4-FFF2-40B4-BE49-F238E27FC236}">
                <a16:creationId xmlns:a16="http://schemas.microsoft.com/office/drawing/2014/main" id="{9B779604-0612-5041-D36D-26188050A8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3497" y="1255002"/>
            <a:ext cx="3657704" cy="3810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54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958589"/>
            <a:ext cx="548178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“Are you save?”</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“Saved from what?”</a:t>
            </a:r>
          </a:p>
          <a:p>
            <a:pPr marL="457200" marR="0" lvl="1" indent="0" algn="l" defTabSz="9144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man facing bankruptcy is saved when he is delivered from financial ruin. </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Context Determines Meaning</a:t>
            </a:r>
          </a:p>
        </p:txBody>
      </p:sp>
      <p:pic>
        <p:nvPicPr>
          <p:cNvPr id="5" name="Picture 4">
            <a:extLst>
              <a:ext uri="{FF2B5EF4-FFF2-40B4-BE49-F238E27FC236}">
                <a16:creationId xmlns:a16="http://schemas.microsoft.com/office/drawing/2014/main" id="{E9D0C041-529D-E067-EAA1-EF143B5A73CA}"/>
              </a:ext>
            </a:extLst>
          </p:cNvPr>
          <p:cNvPicPr>
            <a:picLocks noChangeAspect="1"/>
          </p:cNvPicPr>
          <p:nvPr/>
        </p:nvPicPr>
        <p:blipFill>
          <a:blip r:embed="rId3"/>
          <a:stretch>
            <a:fillRect/>
          </a:stretch>
        </p:blipFill>
        <p:spPr>
          <a:xfrm>
            <a:off x="7202202" y="1438590"/>
            <a:ext cx="4086795" cy="3410426"/>
          </a:xfrm>
          <a:prstGeom prst="rect">
            <a:avLst/>
          </a:prstGeom>
        </p:spPr>
      </p:pic>
    </p:spTree>
    <p:extLst>
      <p:ext uri="{BB962C8B-B14F-4D97-AF65-F5344CB8AC3E}">
        <p14:creationId xmlns:p14="http://schemas.microsoft.com/office/powerpoint/2010/main" val="2531254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958589"/>
            <a:ext cx="498829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“Are you save?”</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“Saved from what?”</a:t>
            </a:r>
          </a:p>
          <a:p>
            <a:pPr marL="457200" marR="0" lvl="1" indent="0" algn="l" defTabSz="9144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couple’s marriage is saved when they decide not to get divorced.</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Context Determines Meaning</a:t>
            </a:r>
          </a:p>
        </p:txBody>
      </p:sp>
      <p:pic>
        <p:nvPicPr>
          <p:cNvPr id="5" name="Picture 4">
            <a:extLst>
              <a:ext uri="{FF2B5EF4-FFF2-40B4-BE49-F238E27FC236}">
                <a16:creationId xmlns:a16="http://schemas.microsoft.com/office/drawing/2014/main" id="{483F80C7-EE23-A29C-5B67-D407DC917854}"/>
              </a:ext>
            </a:extLst>
          </p:cNvPr>
          <p:cNvPicPr>
            <a:picLocks noChangeAspect="1"/>
          </p:cNvPicPr>
          <p:nvPr/>
        </p:nvPicPr>
        <p:blipFill>
          <a:blip r:embed="rId3"/>
          <a:stretch>
            <a:fillRect/>
          </a:stretch>
        </p:blipFill>
        <p:spPr>
          <a:xfrm>
            <a:off x="5788569" y="1647002"/>
            <a:ext cx="5201376" cy="345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124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958589"/>
            <a:ext cx="10963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Ask: “Salvation from what?”</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Context Determines Meaning</a:t>
            </a:r>
          </a:p>
        </p:txBody>
      </p:sp>
      <p:pic>
        <p:nvPicPr>
          <p:cNvPr id="5" name="Picture 4">
            <a:extLst>
              <a:ext uri="{FF2B5EF4-FFF2-40B4-BE49-F238E27FC236}">
                <a16:creationId xmlns:a16="http://schemas.microsoft.com/office/drawing/2014/main" id="{8095440C-CBFD-BD03-47AC-C5EFEE6C9DCF}"/>
              </a:ext>
            </a:extLst>
          </p:cNvPr>
          <p:cNvPicPr>
            <a:picLocks noChangeAspect="1"/>
          </p:cNvPicPr>
          <p:nvPr/>
        </p:nvPicPr>
        <p:blipFill>
          <a:blip r:embed="rId3"/>
          <a:stretch>
            <a:fillRect/>
          </a:stretch>
        </p:blipFill>
        <p:spPr>
          <a:xfrm>
            <a:off x="889989" y="2057907"/>
            <a:ext cx="6182588" cy="3439005"/>
          </a:xfrm>
          <a:prstGeom prst="rect">
            <a:avLst/>
          </a:prstGeom>
        </p:spPr>
      </p:pic>
      <p:sp>
        <p:nvSpPr>
          <p:cNvPr id="6" name="TextBox 5">
            <a:extLst>
              <a:ext uri="{FF2B5EF4-FFF2-40B4-BE49-F238E27FC236}">
                <a16:creationId xmlns:a16="http://schemas.microsoft.com/office/drawing/2014/main" id="{B17BDBE5-7358-9B43-C5E5-003A0A46DA14}"/>
              </a:ext>
            </a:extLst>
          </p:cNvPr>
          <p:cNvSpPr txBox="1"/>
          <p:nvPr/>
        </p:nvSpPr>
        <p:spPr>
          <a:xfrm>
            <a:off x="7315198" y="2253915"/>
            <a:ext cx="4538355"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rPr>
              <a:t>And Moses said to the people, “Do not be afraid. Stand still, and see the salvation of the LORD.”     –Ex. 14:13</a:t>
            </a:r>
          </a:p>
        </p:txBody>
      </p:sp>
    </p:spTree>
    <p:extLst>
      <p:ext uri="{BB962C8B-B14F-4D97-AF65-F5344CB8AC3E}">
        <p14:creationId xmlns:p14="http://schemas.microsoft.com/office/powerpoint/2010/main" val="342606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609600" y="1219200"/>
            <a:ext cx="10972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baseline="30000" dirty="0">
                <a:latin typeface="Arial" charset="0"/>
              </a:rPr>
              <a:t>18</a:t>
            </a:r>
            <a:r>
              <a:rPr lang="en-US" sz="3600" dirty="0">
                <a:latin typeface="Arial" charset="0"/>
              </a:rPr>
              <a:t> But someone will say, “You have faith, and I have works.” Show me your faith without your works, and I will show you my faith by my works. </a:t>
            </a:r>
            <a:r>
              <a:rPr lang="en-US" sz="3600" baseline="30000" dirty="0">
                <a:latin typeface="Arial" charset="0"/>
              </a:rPr>
              <a:t>19</a:t>
            </a:r>
            <a:r>
              <a:rPr lang="en-US" sz="3600" dirty="0">
                <a:latin typeface="Arial" charset="0"/>
              </a:rPr>
              <a:t> You believe that there is one God. You do well. Even the demons believe–and tremble! </a:t>
            </a:r>
            <a:r>
              <a:rPr lang="en-US" sz="3600" baseline="30000" dirty="0">
                <a:latin typeface="Arial" charset="0"/>
              </a:rPr>
              <a:t>20</a:t>
            </a:r>
            <a:r>
              <a:rPr lang="en-US" sz="3600" dirty="0">
                <a:latin typeface="Arial" charset="0"/>
              </a:rPr>
              <a:t> But do you want to know, O foolish man, that faith without works is dead? </a:t>
            </a:r>
            <a:r>
              <a:rPr lang="en-US" sz="3600" baseline="30000" dirty="0">
                <a:latin typeface="Arial" charset="0"/>
              </a:rPr>
              <a:t>21</a:t>
            </a:r>
            <a:r>
              <a:rPr lang="en-US" sz="3600" dirty="0">
                <a:latin typeface="Arial" charset="0"/>
              </a:rPr>
              <a:t> Was not Abraham our father justified by works when he offered Isaac his son on the altar? </a:t>
            </a:r>
            <a:r>
              <a:rPr lang="en-US" sz="3600" baseline="30000" dirty="0">
                <a:latin typeface="Arial" charset="0"/>
              </a:rPr>
              <a:t>22</a:t>
            </a:r>
            <a:r>
              <a:rPr lang="en-US" sz="3600" dirty="0">
                <a:latin typeface="Arial" charset="0"/>
              </a:rPr>
              <a:t> Do you see that faith was working together with his works, and by works faith was made perfect? </a:t>
            </a:r>
          </a:p>
        </p:txBody>
      </p:sp>
      <p:sp>
        <p:nvSpPr>
          <p:cNvPr id="2" name="Text Box 7">
            <a:extLst>
              <a:ext uri="{FF2B5EF4-FFF2-40B4-BE49-F238E27FC236}">
                <a16:creationId xmlns:a16="http://schemas.microsoft.com/office/drawing/2014/main" id="{6670D69F-7DEF-33DF-FE97-50FF4B433A0E}"/>
              </a:ext>
            </a:extLst>
          </p:cNvPr>
          <p:cNvSpPr txBox="1">
            <a:spLocks noChangeArrowheads="1"/>
          </p:cNvSpPr>
          <p:nvPr/>
        </p:nvSpPr>
        <p:spPr bwMode="auto">
          <a:xfrm>
            <a:off x="0" y="216961"/>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4400" b="1" dirty="0">
                <a:latin typeface="Arial" charset="0"/>
              </a:rPr>
              <a:t>James 2</a:t>
            </a:r>
          </a:p>
        </p:txBody>
      </p:sp>
    </p:spTree>
    <p:extLst>
      <p:ext uri="{BB962C8B-B14F-4D97-AF65-F5344CB8AC3E}">
        <p14:creationId xmlns:p14="http://schemas.microsoft.com/office/powerpoint/2010/main" val="104823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860959" y="3704771"/>
            <a:ext cx="5067761" cy="1815882"/>
          </a:xfrm>
          <a:prstGeom prst="rect">
            <a:avLst/>
          </a:prstGeom>
          <a:solidFill>
            <a:srgbClr val="FEFDFB">
              <a:alpha val="80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Moses said to the people, “Do not be afraid. Stand still, and see the salvation of the LORD.”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 14:13</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Physical vs Spiritual Salvation</a:t>
            </a:r>
          </a:p>
        </p:txBody>
      </p:sp>
      <p:pic>
        <p:nvPicPr>
          <p:cNvPr id="4" name="Picture 3">
            <a:extLst>
              <a:ext uri="{FF2B5EF4-FFF2-40B4-BE49-F238E27FC236}">
                <a16:creationId xmlns:a16="http://schemas.microsoft.com/office/drawing/2014/main" id="{8504542F-9BDF-EB7A-BD6F-848A5F6BB2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959" y="885878"/>
            <a:ext cx="5067761" cy="2818893"/>
          </a:xfrm>
          <a:prstGeom prst="rect">
            <a:avLst/>
          </a:prstGeom>
        </p:spPr>
      </p:pic>
      <p:pic>
        <p:nvPicPr>
          <p:cNvPr id="6" name="Picture 5">
            <a:extLst>
              <a:ext uri="{FF2B5EF4-FFF2-40B4-BE49-F238E27FC236}">
                <a16:creationId xmlns:a16="http://schemas.microsoft.com/office/drawing/2014/main" id="{2CBC4B4A-BC41-D549-8397-6AD6C9CC7301}"/>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a:off x="6263282" y="1648320"/>
            <a:ext cx="5472256" cy="2964392"/>
          </a:xfrm>
          <a:prstGeom prst="rect">
            <a:avLst/>
          </a:prstGeom>
        </p:spPr>
      </p:pic>
      <p:sp>
        <p:nvSpPr>
          <p:cNvPr id="5" name="Rectangle: Rounded Corners 4">
            <a:extLst>
              <a:ext uri="{FF2B5EF4-FFF2-40B4-BE49-F238E27FC236}">
                <a16:creationId xmlns:a16="http://schemas.microsoft.com/office/drawing/2014/main" id="{0C3C90F1-979B-6DA7-0000-3442EAE0769C}"/>
              </a:ext>
            </a:extLst>
          </p:cNvPr>
          <p:cNvSpPr/>
          <p:nvPr/>
        </p:nvSpPr>
        <p:spPr>
          <a:xfrm>
            <a:off x="1948129" y="5571453"/>
            <a:ext cx="2893420" cy="1054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Physical Salvation</a:t>
            </a:r>
          </a:p>
        </p:txBody>
      </p:sp>
      <p:sp>
        <p:nvSpPr>
          <p:cNvPr id="7" name="Rectangle: Rounded Corners 6">
            <a:extLst>
              <a:ext uri="{FF2B5EF4-FFF2-40B4-BE49-F238E27FC236}">
                <a16:creationId xmlns:a16="http://schemas.microsoft.com/office/drawing/2014/main" id="{072604AC-2976-0351-EC1E-89008D509507}"/>
              </a:ext>
            </a:extLst>
          </p:cNvPr>
          <p:cNvSpPr/>
          <p:nvPr/>
        </p:nvSpPr>
        <p:spPr>
          <a:xfrm>
            <a:off x="7552700" y="4682630"/>
            <a:ext cx="2893420" cy="1054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Spiritual Salvation</a:t>
            </a:r>
          </a:p>
        </p:txBody>
      </p:sp>
    </p:spTree>
    <p:extLst>
      <p:ext uri="{BB962C8B-B14F-4D97-AF65-F5344CB8AC3E}">
        <p14:creationId xmlns:p14="http://schemas.microsoft.com/office/powerpoint/2010/main" val="358669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756875" y="1291167"/>
            <a:ext cx="51918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800" b="1" i="0" u="none" strike="noStrike" kern="1200" cap="none" spc="0" normalizeH="0" baseline="0" noProof="0" dirty="0">
                <a:ln>
                  <a:noFill/>
                </a:ln>
                <a:solidFill>
                  <a:srgbClr val="44546A">
                    <a:lumMod val="50000"/>
                  </a:srgbClr>
                </a:solidFill>
                <a:effectLst/>
                <a:uLnTx/>
                <a:uFillTx/>
                <a:latin typeface="Amasis MT Pro Black" panose="02040A04050005020304" pitchFamily="18" charset="0"/>
                <a:ea typeface="+mn-ea"/>
                <a:cs typeface="+mn-cs"/>
              </a:rPr>
              <a:t>Old Testament</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Physical vs Spiritual Salvation</a:t>
            </a:r>
          </a:p>
        </p:txBody>
      </p:sp>
      <p:pic>
        <p:nvPicPr>
          <p:cNvPr id="6" name="Picture 5">
            <a:extLst>
              <a:ext uri="{FF2B5EF4-FFF2-40B4-BE49-F238E27FC236}">
                <a16:creationId xmlns:a16="http://schemas.microsoft.com/office/drawing/2014/main" id="{C79C579C-7014-18C4-B0CF-5BCC261A570A}"/>
              </a:ext>
            </a:extLst>
          </p:cNvPr>
          <p:cNvPicPr>
            <a:picLocks noChangeAspect="1"/>
          </p:cNvPicPr>
          <p:nvPr/>
        </p:nvPicPr>
        <p:blipFill>
          <a:blip r:embed="rId3"/>
          <a:stretch>
            <a:fillRect/>
          </a:stretch>
        </p:blipFill>
        <p:spPr>
          <a:xfrm>
            <a:off x="756875" y="2122164"/>
            <a:ext cx="5191850" cy="345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CB44C051-9322-2A56-4068-E146E45E3A91}"/>
              </a:ext>
            </a:extLst>
          </p:cNvPr>
          <p:cNvSpPr txBox="1"/>
          <p:nvPr/>
        </p:nvSpPr>
        <p:spPr>
          <a:xfrm>
            <a:off x="6243277" y="1291167"/>
            <a:ext cx="5334505"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400" b="1" i="0" u="none" strike="noStrike" kern="1200" cap="none" spc="0" normalizeH="0" baseline="0" noProof="0" dirty="0">
                <a:ln>
                  <a:noFill/>
                </a:ln>
                <a:solidFill>
                  <a:srgbClr val="44546A">
                    <a:lumMod val="50000"/>
                  </a:srgbClr>
                </a:solidFill>
                <a:effectLst/>
                <a:uLnTx/>
                <a:uFillTx/>
                <a:latin typeface="Amasis MT Pro Black" panose="02040A04050005020304" pitchFamily="18" charset="0"/>
                <a:ea typeface="+mn-ea"/>
                <a:cs typeface="+mn-cs"/>
              </a:rPr>
              <a:t>Deliverance from physical enemies: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 LORD my God, in You I put my trust;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Save me from all those who persecute me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And deliver me. –Ps. 7:1</a:t>
            </a:r>
          </a:p>
        </p:txBody>
      </p:sp>
    </p:spTree>
    <p:extLst>
      <p:ext uri="{BB962C8B-B14F-4D97-AF65-F5344CB8AC3E}">
        <p14:creationId xmlns:p14="http://schemas.microsoft.com/office/powerpoint/2010/main" val="2181717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756875" y="1291167"/>
            <a:ext cx="51918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800" b="1" i="0" u="none" strike="noStrike" kern="1200" cap="none" spc="0" normalizeH="0" baseline="0" noProof="0" dirty="0">
                <a:ln>
                  <a:noFill/>
                </a:ln>
                <a:solidFill>
                  <a:srgbClr val="44546A">
                    <a:lumMod val="50000"/>
                  </a:srgbClr>
                </a:solidFill>
                <a:effectLst/>
                <a:uLnTx/>
                <a:uFillTx/>
                <a:latin typeface="Amasis MT Pro Black" panose="02040A04050005020304" pitchFamily="18" charset="0"/>
                <a:ea typeface="+mn-ea"/>
                <a:cs typeface="+mn-cs"/>
              </a:rPr>
              <a:t>Old Testament</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Physical vs Spiritual Salvation</a:t>
            </a:r>
          </a:p>
        </p:txBody>
      </p:sp>
      <p:pic>
        <p:nvPicPr>
          <p:cNvPr id="6" name="Picture 5">
            <a:extLst>
              <a:ext uri="{FF2B5EF4-FFF2-40B4-BE49-F238E27FC236}">
                <a16:creationId xmlns:a16="http://schemas.microsoft.com/office/drawing/2014/main" id="{C79C579C-7014-18C4-B0CF-5BCC261A570A}"/>
              </a:ext>
            </a:extLst>
          </p:cNvPr>
          <p:cNvPicPr>
            <a:picLocks noChangeAspect="1"/>
          </p:cNvPicPr>
          <p:nvPr/>
        </p:nvPicPr>
        <p:blipFill>
          <a:blip r:embed="rId3"/>
          <a:stretch>
            <a:fillRect/>
          </a:stretch>
        </p:blipFill>
        <p:spPr>
          <a:xfrm>
            <a:off x="756875" y="2122164"/>
            <a:ext cx="5191850" cy="345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CB44C051-9322-2A56-4068-E146E45E3A91}"/>
              </a:ext>
            </a:extLst>
          </p:cNvPr>
          <p:cNvSpPr txBox="1"/>
          <p:nvPr/>
        </p:nvSpPr>
        <p:spPr>
          <a:xfrm>
            <a:off x="6243277" y="1291167"/>
            <a:ext cx="5334505"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400" b="1" i="0" u="none" strike="noStrike" kern="1200" cap="none" spc="0" normalizeH="0" baseline="0" noProof="0" dirty="0">
                <a:ln>
                  <a:noFill/>
                </a:ln>
                <a:solidFill>
                  <a:srgbClr val="44546A">
                    <a:lumMod val="50000"/>
                  </a:srgbClr>
                </a:solidFill>
                <a:effectLst/>
                <a:uLnTx/>
                <a:uFillTx/>
                <a:latin typeface="Amasis MT Pro Black" panose="02040A04050005020304" pitchFamily="18" charset="0"/>
                <a:ea typeface="+mn-ea"/>
                <a:cs typeface="+mn-cs"/>
              </a:rPr>
              <a:t>Deliverance from physical troubles:</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Though I walk in the midst of trouble … Your right hand will save me.                   –Ps. 138:7</a:t>
            </a:r>
          </a:p>
        </p:txBody>
      </p:sp>
    </p:spTree>
    <p:extLst>
      <p:ext uri="{BB962C8B-B14F-4D97-AF65-F5344CB8AC3E}">
        <p14:creationId xmlns:p14="http://schemas.microsoft.com/office/powerpoint/2010/main" val="1285277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756875" y="1291167"/>
            <a:ext cx="51918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800" b="1" i="0" u="none" strike="noStrike" kern="1200" cap="none" spc="0" normalizeH="0" baseline="0" noProof="0" dirty="0">
                <a:ln>
                  <a:noFill/>
                </a:ln>
                <a:solidFill>
                  <a:srgbClr val="44546A">
                    <a:lumMod val="50000"/>
                  </a:srgbClr>
                </a:solidFill>
                <a:effectLst/>
                <a:uLnTx/>
                <a:uFillTx/>
                <a:latin typeface="Amasis MT Pro Black" panose="02040A04050005020304" pitchFamily="18" charset="0"/>
                <a:ea typeface="+mn-ea"/>
                <a:cs typeface="+mn-cs"/>
              </a:rPr>
              <a:t>Old Testament</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Physical vs Spiritual Salvation</a:t>
            </a:r>
          </a:p>
        </p:txBody>
      </p:sp>
      <p:pic>
        <p:nvPicPr>
          <p:cNvPr id="6" name="Picture 5">
            <a:extLst>
              <a:ext uri="{FF2B5EF4-FFF2-40B4-BE49-F238E27FC236}">
                <a16:creationId xmlns:a16="http://schemas.microsoft.com/office/drawing/2014/main" id="{C79C579C-7014-18C4-B0CF-5BCC261A570A}"/>
              </a:ext>
            </a:extLst>
          </p:cNvPr>
          <p:cNvPicPr>
            <a:picLocks noChangeAspect="1"/>
          </p:cNvPicPr>
          <p:nvPr/>
        </p:nvPicPr>
        <p:blipFill>
          <a:blip r:embed="rId3"/>
          <a:stretch>
            <a:fillRect/>
          </a:stretch>
        </p:blipFill>
        <p:spPr>
          <a:xfrm>
            <a:off x="756875" y="2122164"/>
            <a:ext cx="5191850" cy="345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CB44C051-9322-2A56-4068-E146E45E3A91}"/>
              </a:ext>
            </a:extLst>
          </p:cNvPr>
          <p:cNvSpPr txBox="1"/>
          <p:nvPr/>
        </p:nvSpPr>
        <p:spPr>
          <a:xfrm>
            <a:off x="6243277" y="1291167"/>
            <a:ext cx="5334505" cy="4293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400" b="1" i="0" u="none" strike="noStrike" kern="1200" cap="none" spc="0" normalizeH="0" baseline="0" noProof="0" dirty="0">
                <a:ln>
                  <a:noFill/>
                </a:ln>
                <a:solidFill>
                  <a:srgbClr val="44546A">
                    <a:lumMod val="50000"/>
                  </a:srgbClr>
                </a:solidFill>
                <a:effectLst/>
                <a:uLnTx/>
                <a:uFillTx/>
                <a:latin typeface="Amasis MT Pro Black" panose="02040A04050005020304" pitchFamily="18" charset="0"/>
                <a:ea typeface="+mn-ea"/>
                <a:cs typeface="+mn-cs"/>
              </a:rPr>
              <a:t>Deliverance from physical death: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And Michal, David’s wife, told him, saying, “If you do not save your life tonight, tomorrow you will be killed.”</a:t>
            </a:r>
          </a:p>
          <a:p>
            <a:pPr marL="0" marR="0" lvl="0" indent="0" algn="r" defTabSz="9144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Sam. 19:11</a:t>
            </a:r>
          </a:p>
        </p:txBody>
      </p:sp>
    </p:spTree>
    <p:extLst>
      <p:ext uri="{BB962C8B-B14F-4D97-AF65-F5344CB8AC3E}">
        <p14:creationId xmlns:p14="http://schemas.microsoft.com/office/powerpoint/2010/main" val="2371512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878751" y="1291167"/>
            <a:ext cx="50699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800" b="1" i="0" u="none" strike="noStrike" kern="1200" cap="none" spc="0" normalizeH="0" baseline="0" noProof="0" dirty="0">
                <a:ln>
                  <a:noFill/>
                </a:ln>
                <a:solidFill>
                  <a:srgbClr val="44546A">
                    <a:lumMod val="50000"/>
                  </a:srgbClr>
                </a:solidFill>
                <a:effectLst/>
                <a:uLnTx/>
                <a:uFillTx/>
                <a:latin typeface="Amasis MT Pro Black" panose="02040A04050005020304" pitchFamily="18" charset="0"/>
                <a:ea typeface="+mn-ea"/>
                <a:cs typeface="+mn-cs"/>
              </a:rPr>
              <a:t>New Testament</a:t>
            </a:r>
          </a:p>
        </p:txBody>
      </p:sp>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Physical vs Spiritual Salvation</a:t>
            </a:r>
          </a:p>
        </p:txBody>
      </p:sp>
      <p:pic>
        <p:nvPicPr>
          <p:cNvPr id="5" name="Picture 4">
            <a:extLst>
              <a:ext uri="{FF2B5EF4-FFF2-40B4-BE49-F238E27FC236}">
                <a16:creationId xmlns:a16="http://schemas.microsoft.com/office/drawing/2014/main" id="{100B5443-F146-5DA6-5161-EF6A1F63E2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750" y="2122164"/>
            <a:ext cx="5069973" cy="2858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a:extLst>
              <a:ext uri="{FF2B5EF4-FFF2-40B4-BE49-F238E27FC236}">
                <a16:creationId xmlns:a16="http://schemas.microsoft.com/office/drawing/2014/main" id="{DF3C6183-418E-44ED-4737-E1DB601868C0}"/>
              </a:ext>
            </a:extLst>
          </p:cNvPr>
          <p:cNvGrpSpPr/>
          <p:nvPr/>
        </p:nvGrpSpPr>
        <p:grpSpPr>
          <a:xfrm>
            <a:off x="6807202" y="1492028"/>
            <a:ext cx="4397828" cy="3660543"/>
            <a:chOff x="6531430" y="1492028"/>
            <a:chExt cx="4397828" cy="3660543"/>
          </a:xfrm>
        </p:grpSpPr>
        <p:graphicFrame>
          <p:nvGraphicFramePr>
            <p:cNvPr id="7" name="Chart 6">
              <a:extLst>
                <a:ext uri="{FF2B5EF4-FFF2-40B4-BE49-F238E27FC236}">
                  <a16:creationId xmlns:a16="http://schemas.microsoft.com/office/drawing/2014/main" id="{612F7BAF-9C3A-9004-AA13-1FB94105D419}"/>
                </a:ext>
              </a:extLst>
            </p:cNvPr>
            <p:cNvGraphicFramePr>
              <a:graphicFrameLocks/>
            </p:cNvGraphicFramePr>
            <p:nvPr/>
          </p:nvGraphicFramePr>
          <p:xfrm>
            <a:off x="6531430" y="1492028"/>
            <a:ext cx="4397828" cy="366054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46D6E803-40C4-DA82-E3C9-A554FD38A669}"/>
                </a:ext>
              </a:extLst>
            </p:cNvPr>
            <p:cNvSpPr/>
            <p:nvPr/>
          </p:nvSpPr>
          <p:spPr>
            <a:xfrm>
              <a:off x="6807200" y="1492028"/>
              <a:ext cx="3889829" cy="36605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1622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476003-FF66-1B5D-5414-786323B832DE}"/>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Physical vs Spiritual Salvation</a:t>
            </a:r>
          </a:p>
        </p:txBody>
      </p:sp>
      <p:sp>
        <p:nvSpPr>
          <p:cNvPr id="2" name="TextBox 1">
            <a:extLst>
              <a:ext uri="{FF2B5EF4-FFF2-40B4-BE49-F238E27FC236}">
                <a16:creationId xmlns:a16="http://schemas.microsoft.com/office/drawing/2014/main" id="{4E736CB9-97CC-4D29-BB62-5C0663D288D6}"/>
              </a:ext>
            </a:extLst>
          </p:cNvPr>
          <p:cNvSpPr txBox="1"/>
          <p:nvPr/>
        </p:nvSpPr>
        <p:spPr>
          <a:xfrm>
            <a:off x="1328058" y="6061018"/>
            <a:ext cx="9535885" cy="584775"/>
          </a:xfrm>
          <a:prstGeom prst="rect">
            <a:avLst/>
          </a:prstGeom>
          <a:solidFill>
            <a:srgbClr val="F2DAC3">
              <a:alpha val="64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Beginning to sink he cried out, saying, “Lord, save me!”</a:t>
            </a:r>
          </a:p>
        </p:txBody>
      </p:sp>
      <p:pic>
        <p:nvPicPr>
          <p:cNvPr id="8" name="Picture 7">
            <a:extLst>
              <a:ext uri="{FF2B5EF4-FFF2-40B4-BE49-F238E27FC236}">
                <a16:creationId xmlns:a16="http://schemas.microsoft.com/office/drawing/2014/main" id="{87EDAED5-7D70-56D2-62DD-98E7B2554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8058" y="925830"/>
            <a:ext cx="9535885" cy="5006340"/>
          </a:xfrm>
          <a:prstGeom prst="rect">
            <a:avLst/>
          </a:prstGeom>
        </p:spPr>
      </p:pic>
    </p:spTree>
    <p:extLst>
      <p:ext uri="{BB962C8B-B14F-4D97-AF65-F5344CB8AC3E}">
        <p14:creationId xmlns:p14="http://schemas.microsoft.com/office/powerpoint/2010/main" val="3805899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Examining the Biblical Text</a:t>
            </a:r>
            <a:endParaRPr lang="en-US" sz="4800" dirty="0">
              <a:latin typeface="Arial" charset="0"/>
            </a:endParaRPr>
          </a:p>
        </p:txBody>
      </p:sp>
      <p:pic>
        <p:nvPicPr>
          <p:cNvPr id="2" name="Picture 1">
            <a:extLst>
              <a:ext uri="{FF2B5EF4-FFF2-40B4-BE49-F238E27FC236}">
                <a16:creationId xmlns:a16="http://schemas.microsoft.com/office/drawing/2014/main" id="{C50D822F-B996-4FA0-BE47-3E108AEFAD40}"/>
              </a:ext>
            </a:extLst>
          </p:cNvPr>
          <p:cNvPicPr>
            <a:picLocks noChangeAspect="1"/>
          </p:cNvPicPr>
          <p:nvPr/>
        </p:nvPicPr>
        <p:blipFill>
          <a:blip r:embed="rId3"/>
          <a:stretch>
            <a:fillRect/>
          </a:stretch>
        </p:blipFill>
        <p:spPr>
          <a:xfrm>
            <a:off x="762000" y="1371600"/>
            <a:ext cx="10668000" cy="5334000"/>
          </a:xfrm>
          <a:prstGeom prst="rect">
            <a:avLst/>
          </a:prstGeom>
        </p:spPr>
      </p:pic>
    </p:spTree>
    <p:extLst>
      <p:ext uri="{BB962C8B-B14F-4D97-AF65-F5344CB8AC3E}">
        <p14:creationId xmlns:p14="http://schemas.microsoft.com/office/powerpoint/2010/main" val="4057476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000" dirty="0">
                <a:ea typeface="Tahoma" pitchFamily="34" charset="0"/>
                <a:cs typeface="Tahoma" pitchFamily="34" charset="0"/>
              </a:rPr>
              <a:t>What does it profit, my brethren, if someone says he has faith but does not have works? Can faith save him? (2:14)</a:t>
            </a:r>
          </a:p>
          <a:p>
            <a:pPr marL="228600" marR="0">
              <a:spcBef>
                <a:spcPts val="0"/>
              </a:spcBef>
              <a:spcAft>
                <a:spcPts val="600"/>
              </a:spcAft>
            </a:pPr>
            <a:r>
              <a:rPr lang="en-US" sz="4000" i="1" dirty="0">
                <a:latin typeface="Times New Roman" panose="02020603050405020304" pitchFamily="18" charset="0"/>
                <a:ea typeface="Calibri" panose="020F0502020204030204" pitchFamily="34" charset="0"/>
              </a:rPr>
              <a:t>Question:</a:t>
            </a:r>
            <a:r>
              <a:rPr lang="en-US" sz="4000" dirty="0">
                <a:latin typeface="Times New Roman" panose="02020603050405020304" pitchFamily="18" charset="0"/>
                <a:ea typeface="Calibri" panose="020F0502020204030204" pitchFamily="34" charset="0"/>
              </a:rPr>
              <a:t> Save from what?</a:t>
            </a:r>
          </a:p>
          <a:p>
            <a:pPr marL="228600" marR="0">
              <a:spcBef>
                <a:spcPts val="0"/>
              </a:spcBef>
              <a:spcAft>
                <a:spcPts val="600"/>
              </a:spcAft>
            </a:pPr>
            <a:endParaRPr lang="en-US" sz="40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a:t>
            </a:r>
            <a:endParaRPr lang="en-US" sz="4800" dirty="0">
              <a:latin typeface="Arial" charset="0"/>
            </a:endParaRPr>
          </a:p>
        </p:txBody>
      </p:sp>
    </p:spTree>
    <p:extLst>
      <p:ext uri="{BB962C8B-B14F-4D97-AF65-F5344CB8AC3E}">
        <p14:creationId xmlns:p14="http://schemas.microsoft.com/office/powerpoint/2010/main" val="1457514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dirty="0">
                <a:ea typeface="Tahoma" pitchFamily="34" charset="0"/>
                <a:cs typeface="Tahoma" pitchFamily="34" charset="0"/>
              </a:rPr>
              <a:t>What does it profit, my brethren, if someone says he has faith but does not have works? Can faith save him? (2:14)</a:t>
            </a:r>
          </a:p>
          <a:p>
            <a:pPr marL="228600">
              <a:spcBef>
                <a:spcPts val="0"/>
              </a:spcBef>
              <a:spcAft>
                <a:spcPts val="2400"/>
              </a:spcAft>
            </a:pPr>
            <a:endParaRPr lang="en-US" sz="4400" dirty="0">
              <a:ea typeface="Tahoma" pitchFamily="34" charset="0"/>
              <a:cs typeface="Tahoma" pitchFamily="34" charset="0"/>
            </a:endParaRPr>
          </a:p>
          <a:p>
            <a:pPr marL="228600" marR="0">
              <a:spcBef>
                <a:spcPts val="0"/>
              </a:spcBef>
              <a:spcAft>
                <a:spcPts val="600"/>
              </a:spcAft>
            </a:pPr>
            <a:r>
              <a:rPr lang="en-US" sz="4400" i="1" dirty="0">
                <a:latin typeface="Times New Roman" panose="02020603050405020304" pitchFamily="18" charset="0"/>
                <a:ea typeface="Calibri" panose="020F0502020204030204" pitchFamily="34" charset="0"/>
              </a:rPr>
              <a:t>Question:</a:t>
            </a:r>
            <a:r>
              <a:rPr lang="en-US" sz="4400" dirty="0">
                <a:latin typeface="Times New Roman" panose="02020603050405020304" pitchFamily="18" charset="0"/>
                <a:ea typeface="Calibri" panose="020F0502020204030204" pitchFamily="34" charset="0"/>
              </a:rPr>
              <a:t> Who is James addressing?</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4096956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dirty="0">
                <a:ea typeface="Tahoma" pitchFamily="34" charset="0"/>
                <a:cs typeface="Tahoma" pitchFamily="34" charset="0"/>
              </a:rPr>
              <a:t>What does it profit, </a:t>
            </a:r>
            <a:r>
              <a:rPr lang="en-US" sz="4400" b="1" u="sng" dirty="0">
                <a:solidFill>
                  <a:srgbClr val="FFFF00"/>
                </a:solidFill>
                <a:ea typeface="Tahoma" pitchFamily="34" charset="0"/>
                <a:cs typeface="Tahoma" pitchFamily="34" charset="0"/>
              </a:rPr>
              <a:t>my brethren</a:t>
            </a:r>
            <a:r>
              <a:rPr lang="en-US" sz="4400" dirty="0">
                <a:ea typeface="Tahoma" pitchFamily="34" charset="0"/>
                <a:cs typeface="Tahoma" pitchFamily="34" charset="0"/>
              </a:rPr>
              <a:t>, if someone says he has faith but does not have works? Can faith save him? (2:14)</a:t>
            </a:r>
          </a:p>
          <a:p>
            <a:pPr marL="228600">
              <a:spcBef>
                <a:spcPts val="0"/>
              </a:spcBef>
              <a:spcAft>
                <a:spcPts val="2400"/>
              </a:spcAft>
            </a:pPr>
            <a:endParaRPr lang="en-US" sz="4400" dirty="0">
              <a:ea typeface="Tahoma" pitchFamily="34" charset="0"/>
              <a:cs typeface="Tahoma" pitchFamily="34" charset="0"/>
            </a:endParaRPr>
          </a:p>
          <a:p>
            <a:pPr marL="228600" marR="0">
              <a:spcBef>
                <a:spcPts val="0"/>
              </a:spcBef>
              <a:spcAft>
                <a:spcPts val="600"/>
              </a:spcAft>
            </a:pPr>
            <a:r>
              <a:rPr lang="en-US" sz="4400" i="1" dirty="0">
                <a:latin typeface="Times New Roman" panose="02020603050405020304" pitchFamily="18" charset="0"/>
                <a:ea typeface="Calibri" panose="020F0502020204030204" pitchFamily="34" charset="0"/>
              </a:rPr>
              <a:t>Question:</a:t>
            </a:r>
            <a:r>
              <a:rPr lang="en-US" sz="4400" dirty="0">
                <a:latin typeface="Times New Roman" panose="02020603050405020304" pitchFamily="18" charset="0"/>
                <a:ea typeface="Calibri" panose="020F0502020204030204" pitchFamily="34" charset="0"/>
              </a:rPr>
              <a:t> Who is James addressing?</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4943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609600" y="1219200"/>
            <a:ext cx="10972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Aft>
                <a:spcPct val="50000"/>
              </a:spcAft>
            </a:pPr>
            <a:r>
              <a:rPr lang="en-US" sz="3600" baseline="30000" dirty="0">
                <a:latin typeface="Arial" charset="0"/>
              </a:rPr>
              <a:t>23</a:t>
            </a:r>
            <a:r>
              <a:rPr lang="en-US" sz="3600" dirty="0">
                <a:latin typeface="Arial" charset="0"/>
              </a:rPr>
              <a:t> And the Scripture was fulfilled which says, “Abraham believed God, and it was accounted to him for righteousness.” And he was called the friend of God. </a:t>
            </a:r>
            <a:r>
              <a:rPr lang="en-US" sz="3600" baseline="30000" dirty="0">
                <a:latin typeface="Arial" charset="0"/>
              </a:rPr>
              <a:t>24</a:t>
            </a:r>
            <a:r>
              <a:rPr lang="en-US" sz="3600" dirty="0">
                <a:latin typeface="Arial" charset="0"/>
              </a:rPr>
              <a:t> You see then that a man is justified by works, and not by faith only. </a:t>
            </a:r>
            <a:r>
              <a:rPr lang="en-US" sz="3600" baseline="30000" dirty="0">
                <a:latin typeface="Arial" charset="0"/>
              </a:rPr>
              <a:t>25</a:t>
            </a:r>
            <a:r>
              <a:rPr lang="en-US" sz="3600" dirty="0">
                <a:latin typeface="Arial" charset="0"/>
              </a:rPr>
              <a:t> Likewise, was not Rahab the harlot also justified by works when she received the messengers and sent them out another way? </a:t>
            </a:r>
            <a:r>
              <a:rPr lang="en-US" sz="3600" baseline="30000" dirty="0">
                <a:latin typeface="Arial" charset="0"/>
              </a:rPr>
              <a:t>26</a:t>
            </a:r>
            <a:r>
              <a:rPr lang="en-US" sz="3600" dirty="0">
                <a:latin typeface="Arial" charset="0"/>
              </a:rPr>
              <a:t> For as the body without the spirit is dead, so faith without works is dead also. </a:t>
            </a:r>
          </a:p>
        </p:txBody>
      </p:sp>
      <p:sp>
        <p:nvSpPr>
          <p:cNvPr id="2" name="Text Box 7">
            <a:extLst>
              <a:ext uri="{FF2B5EF4-FFF2-40B4-BE49-F238E27FC236}">
                <a16:creationId xmlns:a16="http://schemas.microsoft.com/office/drawing/2014/main" id="{6670D69F-7DEF-33DF-FE97-50FF4B433A0E}"/>
              </a:ext>
            </a:extLst>
          </p:cNvPr>
          <p:cNvSpPr txBox="1">
            <a:spLocks noChangeArrowheads="1"/>
          </p:cNvSpPr>
          <p:nvPr/>
        </p:nvSpPr>
        <p:spPr bwMode="auto">
          <a:xfrm>
            <a:off x="0" y="216961"/>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4400" b="1" dirty="0">
                <a:latin typeface="Arial" charset="0"/>
              </a:rPr>
              <a:t>James 2</a:t>
            </a:r>
          </a:p>
        </p:txBody>
      </p:sp>
    </p:spTree>
    <p:extLst>
      <p:ext uri="{BB962C8B-B14F-4D97-AF65-F5344CB8AC3E}">
        <p14:creationId xmlns:p14="http://schemas.microsoft.com/office/powerpoint/2010/main" val="9874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dirty="0">
                <a:ea typeface="Tahoma" pitchFamily="34" charset="0"/>
                <a:cs typeface="Tahoma" pitchFamily="34" charset="0"/>
              </a:rPr>
              <a:t>What does it profit, </a:t>
            </a:r>
            <a:r>
              <a:rPr lang="en-US" sz="4400" b="1" u="sng" dirty="0">
                <a:solidFill>
                  <a:srgbClr val="FFFF00"/>
                </a:solidFill>
                <a:ea typeface="Tahoma" pitchFamily="34" charset="0"/>
                <a:cs typeface="Tahoma" pitchFamily="34" charset="0"/>
              </a:rPr>
              <a:t>my brethren</a:t>
            </a:r>
            <a:r>
              <a:rPr lang="en-US" sz="4400" dirty="0">
                <a:ea typeface="Tahoma" pitchFamily="34" charset="0"/>
                <a:cs typeface="Tahoma" pitchFamily="34" charset="0"/>
              </a:rPr>
              <a:t>, if someone says he has faith but does not have works? Can faith save him? (2:14)</a:t>
            </a:r>
          </a:p>
          <a:p>
            <a:pPr marL="228600">
              <a:spcBef>
                <a:spcPts val="0"/>
              </a:spcBef>
              <a:spcAft>
                <a:spcPts val="2400"/>
              </a:spcAft>
            </a:pPr>
            <a:endParaRPr lang="en-US" sz="4400" dirty="0">
              <a:ea typeface="Tahoma" pitchFamily="34" charset="0"/>
              <a:cs typeface="Tahoma" pitchFamily="34" charset="0"/>
            </a:endParaRPr>
          </a:p>
          <a:p>
            <a:pPr marL="228600" marR="0">
              <a:spcBef>
                <a:spcPts val="0"/>
              </a:spcBef>
              <a:spcAft>
                <a:spcPts val="600"/>
              </a:spcAft>
            </a:pPr>
            <a:r>
              <a:rPr lang="en-US" sz="4400" i="1" dirty="0">
                <a:latin typeface="Times New Roman" panose="02020603050405020304" pitchFamily="18" charset="0"/>
                <a:ea typeface="Calibri" panose="020F0502020204030204" pitchFamily="34" charset="0"/>
              </a:rPr>
              <a:t>Question:</a:t>
            </a:r>
            <a:r>
              <a:rPr lang="en-US" sz="4400" dirty="0">
                <a:latin typeface="Times New Roman" panose="02020603050405020304" pitchFamily="18" charset="0"/>
                <a:ea typeface="Calibri" panose="020F0502020204030204" pitchFamily="34" charset="0"/>
              </a:rPr>
              <a:t> Who are “my brethren”?</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330451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1295400" y="1447800"/>
            <a:ext cx="9829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Arial" pitchFamily="34" charset="0"/>
              </a:rPr>
              <a:t>James is addressing:</a:t>
            </a:r>
            <a:endParaRPr lang="en-US" sz="4400" dirty="0">
              <a:latin typeface="Times New Roman" panose="02020603050405020304" pitchFamily="18" charset="0"/>
              <a:ea typeface="Tahoma" pitchFamily="34" charset="0"/>
              <a:cs typeface="Times New Roman" panose="02020603050405020304" pitchFamily="18" charset="0"/>
            </a:endParaRP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Fellow Christians who are saved.</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Fellow Jews who may or may not be saved.</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1686577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latin typeface="Times New Roman" panose="02020603050405020304" pitchFamily="18" charset="0"/>
                <a:ea typeface="Tahoma" pitchFamily="34" charset="0"/>
                <a:cs typeface="Times New Roman" panose="02020603050405020304" pitchFamily="18" charset="0"/>
              </a:rPr>
              <a:t>Question:</a:t>
            </a:r>
            <a:r>
              <a:rPr lang="en-US" sz="4400" dirty="0">
                <a:latin typeface="Times New Roman" panose="02020603050405020304" pitchFamily="18" charset="0"/>
                <a:ea typeface="Tahoma" pitchFamily="34" charset="0"/>
                <a:cs typeface="Times New Roman" panose="02020603050405020304" pitchFamily="18" charset="0"/>
              </a:rPr>
              <a:t> Who is James addressing elsewhere?</a:t>
            </a:r>
          </a:p>
          <a:p>
            <a:pPr marL="914400" lvl="2" indent="0">
              <a:spcBef>
                <a:spcPts val="0"/>
              </a:spcBef>
              <a:spcAft>
                <a:spcPts val="2400"/>
              </a:spcAft>
            </a:pPr>
            <a:r>
              <a:rPr lang="en-US" sz="4400" dirty="0">
                <a:latin typeface="Arial" pitchFamily="34" charset="0"/>
              </a:rPr>
              <a:t>James 1:2-3 </a:t>
            </a:r>
            <a:r>
              <a:rPr lang="en-US" sz="4400" b="1" i="1" u="sng" dirty="0">
                <a:latin typeface="Arial" pitchFamily="34" charset="0"/>
              </a:rPr>
              <a:t>My brethren</a:t>
            </a:r>
            <a:r>
              <a:rPr lang="en-US" sz="4400" dirty="0">
                <a:latin typeface="Arial" pitchFamily="34" charset="0"/>
              </a:rPr>
              <a:t>, count it all joy when you fall into various trials, knowing that the testing of </a:t>
            </a:r>
            <a:r>
              <a:rPr lang="en-US" sz="4400" b="1" i="1" u="sng" dirty="0">
                <a:latin typeface="Arial" pitchFamily="34" charset="0"/>
              </a:rPr>
              <a:t>your faith</a:t>
            </a:r>
            <a:r>
              <a:rPr lang="en-US" sz="4400" dirty="0">
                <a:latin typeface="Arial" pitchFamily="34" charset="0"/>
              </a:rPr>
              <a:t> produces patience.</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3203231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latin typeface="Times New Roman" panose="02020603050405020304" pitchFamily="18" charset="0"/>
                <a:ea typeface="Tahoma" pitchFamily="34" charset="0"/>
                <a:cs typeface="Times New Roman" panose="02020603050405020304" pitchFamily="18" charset="0"/>
              </a:rPr>
              <a:t>Question:</a:t>
            </a:r>
            <a:r>
              <a:rPr lang="en-US" sz="4400" dirty="0">
                <a:latin typeface="Times New Roman" panose="02020603050405020304" pitchFamily="18" charset="0"/>
                <a:ea typeface="Tahoma" pitchFamily="34" charset="0"/>
                <a:cs typeface="Times New Roman" panose="02020603050405020304" pitchFamily="18" charset="0"/>
              </a:rPr>
              <a:t> Who is James addressing elsewhere?</a:t>
            </a:r>
          </a:p>
          <a:p>
            <a:pPr marL="914400" lvl="2" indent="0">
              <a:spcBef>
                <a:spcPts val="0"/>
              </a:spcBef>
              <a:spcAft>
                <a:spcPts val="2400"/>
              </a:spcAft>
            </a:pPr>
            <a:r>
              <a:rPr lang="en-US" sz="4400" dirty="0">
                <a:latin typeface="Arial" pitchFamily="34" charset="0"/>
              </a:rPr>
              <a:t>James 1:18  Of His own will He brought </a:t>
            </a:r>
            <a:r>
              <a:rPr lang="en-US" sz="4400" b="1" i="1" u="sng" dirty="0">
                <a:latin typeface="Arial" pitchFamily="34" charset="0"/>
              </a:rPr>
              <a:t>us</a:t>
            </a:r>
            <a:r>
              <a:rPr lang="en-US" sz="4400" dirty="0">
                <a:latin typeface="Arial" pitchFamily="34" charset="0"/>
              </a:rPr>
              <a:t> forth by the word of truth, that </a:t>
            </a:r>
            <a:r>
              <a:rPr lang="en-US" sz="4400" b="1" i="1" u="sng" dirty="0">
                <a:latin typeface="Arial" pitchFamily="34" charset="0"/>
              </a:rPr>
              <a:t>we</a:t>
            </a:r>
            <a:r>
              <a:rPr lang="en-US" sz="4400" dirty="0">
                <a:latin typeface="Arial" pitchFamily="34" charset="0"/>
              </a:rPr>
              <a:t> might be a kind of </a:t>
            </a:r>
            <a:r>
              <a:rPr lang="en-US" sz="4400" dirty="0" err="1">
                <a:latin typeface="Arial" pitchFamily="34" charset="0"/>
              </a:rPr>
              <a:t>firstfruits</a:t>
            </a:r>
            <a:r>
              <a:rPr lang="en-US" sz="4400" dirty="0">
                <a:latin typeface="Arial" pitchFamily="34" charset="0"/>
              </a:rPr>
              <a:t> of His creatures.</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3131565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latin typeface="Times New Roman" panose="02020603050405020304" pitchFamily="18" charset="0"/>
                <a:ea typeface="Tahoma" pitchFamily="34" charset="0"/>
                <a:cs typeface="Times New Roman" panose="02020603050405020304" pitchFamily="18" charset="0"/>
              </a:rPr>
              <a:t>Question:</a:t>
            </a:r>
            <a:r>
              <a:rPr lang="en-US" sz="4400" dirty="0">
                <a:latin typeface="Times New Roman" panose="02020603050405020304" pitchFamily="18" charset="0"/>
                <a:ea typeface="Tahoma" pitchFamily="34" charset="0"/>
                <a:cs typeface="Times New Roman" panose="02020603050405020304" pitchFamily="18" charset="0"/>
              </a:rPr>
              <a:t> Who is James addressing elsewhere?</a:t>
            </a:r>
          </a:p>
          <a:p>
            <a:pPr marL="914400" lvl="2" indent="0">
              <a:spcBef>
                <a:spcPts val="0"/>
              </a:spcBef>
              <a:spcAft>
                <a:spcPts val="2400"/>
              </a:spcAft>
            </a:pPr>
            <a:r>
              <a:rPr lang="en-US" sz="4400" dirty="0">
                <a:latin typeface="Arial" pitchFamily="34" charset="0"/>
              </a:rPr>
              <a:t>James 2:1  </a:t>
            </a:r>
            <a:r>
              <a:rPr lang="en-US" sz="4400" b="1" i="1" u="sng" dirty="0">
                <a:latin typeface="Arial" pitchFamily="34" charset="0"/>
              </a:rPr>
              <a:t>My brethren</a:t>
            </a:r>
            <a:r>
              <a:rPr lang="en-US" sz="4400" dirty="0">
                <a:latin typeface="Arial" pitchFamily="34" charset="0"/>
              </a:rPr>
              <a:t>, do not hold the faith of our Lord Jesus Christ, the Lord of glory, with partiality. </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3381306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latin typeface="Times New Roman" panose="02020603050405020304" pitchFamily="18" charset="0"/>
                <a:ea typeface="Tahoma" pitchFamily="34" charset="0"/>
                <a:cs typeface="Times New Roman" panose="02020603050405020304" pitchFamily="18" charset="0"/>
              </a:rPr>
              <a:t>Question:</a:t>
            </a:r>
            <a:r>
              <a:rPr lang="en-US" sz="4400" dirty="0">
                <a:latin typeface="Times New Roman" panose="02020603050405020304" pitchFamily="18" charset="0"/>
                <a:ea typeface="Tahoma" pitchFamily="34" charset="0"/>
                <a:cs typeface="Times New Roman" panose="02020603050405020304" pitchFamily="18" charset="0"/>
              </a:rPr>
              <a:t> </a:t>
            </a:r>
            <a:r>
              <a:rPr lang="en-US" sz="4200" dirty="0">
                <a:latin typeface="Times New Roman" panose="02020603050405020304" pitchFamily="18" charset="0"/>
                <a:ea typeface="Tahoma" pitchFamily="34" charset="0"/>
                <a:cs typeface="Times New Roman" panose="02020603050405020304" pitchFamily="18" charset="0"/>
              </a:rPr>
              <a:t>What is James asking his readers to do?</a:t>
            </a:r>
          </a:p>
          <a:p>
            <a:pPr marL="914400" lvl="2" indent="0">
              <a:spcBef>
                <a:spcPts val="0"/>
              </a:spcBef>
              <a:spcAft>
                <a:spcPts val="2400"/>
              </a:spcAft>
            </a:pPr>
            <a:r>
              <a:rPr lang="en-US" sz="4400" dirty="0">
                <a:latin typeface="Arial" pitchFamily="34" charset="0"/>
              </a:rPr>
              <a:t>James 1:12  Blessed is the man who endures temptation; for when he has been approved, he will receive the crown of life which the Lord has promised to those who love Him.</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42443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latin typeface="Times New Roman" panose="02020603050405020304" pitchFamily="18" charset="0"/>
                <a:ea typeface="Tahoma" pitchFamily="34" charset="0"/>
                <a:cs typeface="Times New Roman" panose="02020603050405020304" pitchFamily="18" charset="0"/>
              </a:rPr>
              <a:t>Question:</a:t>
            </a:r>
            <a:r>
              <a:rPr lang="en-US" sz="4400" dirty="0">
                <a:latin typeface="Times New Roman" panose="02020603050405020304" pitchFamily="18" charset="0"/>
                <a:ea typeface="Tahoma" pitchFamily="34" charset="0"/>
                <a:cs typeface="Times New Roman" panose="02020603050405020304" pitchFamily="18" charset="0"/>
              </a:rPr>
              <a:t> </a:t>
            </a:r>
            <a:r>
              <a:rPr lang="en-US" sz="4200" dirty="0">
                <a:latin typeface="Times New Roman" panose="02020603050405020304" pitchFamily="18" charset="0"/>
                <a:ea typeface="Tahoma" pitchFamily="34" charset="0"/>
                <a:cs typeface="Times New Roman" panose="02020603050405020304" pitchFamily="18" charset="0"/>
              </a:rPr>
              <a:t>What is James asking his readers to do?</a:t>
            </a:r>
          </a:p>
          <a:p>
            <a:pPr marL="914400" lvl="2" indent="0">
              <a:spcBef>
                <a:spcPts val="0"/>
              </a:spcBef>
              <a:spcAft>
                <a:spcPts val="2400"/>
              </a:spcAft>
            </a:pPr>
            <a:r>
              <a:rPr lang="en-US" sz="4400" dirty="0">
                <a:latin typeface="Arial" pitchFamily="34" charset="0"/>
              </a:rPr>
              <a:t>James 1:21  Therefore lay aside all filthiness and overflow of wickedness, and receive with meekness the implanted word, which is able to save your souls.</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3972294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latin typeface="Times New Roman" panose="02020603050405020304" pitchFamily="18" charset="0"/>
                <a:ea typeface="Tahoma" pitchFamily="34" charset="0"/>
                <a:cs typeface="Times New Roman" panose="02020603050405020304" pitchFamily="18" charset="0"/>
              </a:rPr>
              <a:t>Question:</a:t>
            </a:r>
            <a:r>
              <a:rPr lang="en-US" sz="4400" dirty="0">
                <a:latin typeface="Times New Roman" panose="02020603050405020304" pitchFamily="18" charset="0"/>
                <a:ea typeface="Tahoma" pitchFamily="34" charset="0"/>
                <a:cs typeface="Times New Roman" panose="02020603050405020304" pitchFamily="18" charset="0"/>
              </a:rPr>
              <a:t> </a:t>
            </a:r>
            <a:r>
              <a:rPr lang="en-US" sz="4200" dirty="0">
                <a:latin typeface="Times New Roman" panose="02020603050405020304" pitchFamily="18" charset="0"/>
                <a:ea typeface="Tahoma" pitchFamily="34" charset="0"/>
                <a:cs typeface="Times New Roman" panose="02020603050405020304" pitchFamily="18" charset="0"/>
              </a:rPr>
              <a:t>What is James asking his readers to do?</a:t>
            </a:r>
          </a:p>
          <a:p>
            <a:pPr marL="914400" lvl="2" indent="0">
              <a:spcBef>
                <a:spcPts val="0"/>
              </a:spcBef>
              <a:spcAft>
                <a:spcPts val="2400"/>
              </a:spcAft>
            </a:pPr>
            <a:r>
              <a:rPr lang="en-US" sz="4400" dirty="0">
                <a:latin typeface="Arial" pitchFamily="34" charset="0"/>
              </a:rPr>
              <a:t>James 1:21  Therefore lay aside all filthiness and overflow of wickedness, and receive with meekness the implanted word, which is able to save your souls </a:t>
            </a:r>
            <a:r>
              <a:rPr lang="el-GR" sz="4400" dirty="0">
                <a:solidFill>
                  <a:srgbClr val="FFFF00"/>
                </a:solidFill>
                <a:latin typeface="Arial" pitchFamily="34" charset="0"/>
              </a:rPr>
              <a:t>(ψυχή—</a:t>
            </a:r>
            <a:r>
              <a:rPr lang="en-US" sz="4400" dirty="0" err="1">
                <a:solidFill>
                  <a:srgbClr val="FFFF00"/>
                </a:solidFill>
                <a:latin typeface="Arial" pitchFamily="34" charset="0"/>
              </a:rPr>
              <a:t>psuche</a:t>
            </a:r>
            <a:r>
              <a:rPr lang="en-US" sz="4400" dirty="0">
                <a:solidFill>
                  <a:srgbClr val="FFFF00"/>
                </a:solidFill>
                <a:latin typeface="Arial" pitchFamily="34" charset="0"/>
              </a:rPr>
              <a:t>̄; life)</a:t>
            </a:r>
            <a:r>
              <a:rPr lang="en-US" sz="4400" dirty="0">
                <a:latin typeface="Arial" pitchFamily="34" charset="0"/>
              </a:rPr>
              <a:t>.</a:t>
            </a: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418874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latin typeface="Times New Roman" panose="02020603050405020304" pitchFamily="18" charset="0"/>
                <a:ea typeface="Tahoma" pitchFamily="34" charset="0"/>
                <a:cs typeface="Times New Roman" panose="02020603050405020304" pitchFamily="18" charset="0"/>
              </a:rPr>
              <a:t>Dr. Constable:</a:t>
            </a:r>
          </a:p>
          <a:p>
            <a:pPr marL="914400" lvl="1" indent="0">
              <a:spcBef>
                <a:spcPts val="0"/>
              </a:spcBef>
              <a:spcAft>
                <a:spcPts val="2400"/>
              </a:spcAft>
            </a:pPr>
            <a:r>
              <a:rPr lang="en-US" sz="4200" dirty="0">
                <a:latin typeface="Times New Roman" panose="02020603050405020304" pitchFamily="18" charset="0"/>
                <a:ea typeface="Tahoma" pitchFamily="34" charset="0"/>
                <a:cs typeface="Times New Roman" panose="02020603050405020304" pitchFamily="18" charset="0"/>
              </a:rPr>
              <a:t>Some interpreters have understood the phrase “which is able to save your souls” to imply that the souls of James’ readers still needed to experience salvation from eternal damnation. Yet the words James used and the context make clear that this is not what he meant.</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278539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latin typeface="Times New Roman" panose="02020603050405020304" pitchFamily="18" charset="0"/>
                <a:ea typeface="Tahoma" pitchFamily="34" charset="0"/>
                <a:cs typeface="Times New Roman" panose="02020603050405020304" pitchFamily="18" charset="0"/>
              </a:rPr>
              <a:t>Dr. Constable:</a:t>
            </a:r>
          </a:p>
          <a:p>
            <a:pPr marL="914400" lvl="1" indent="0">
              <a:spcBef>
                <a:spcPts val="0"/>
              </a:spcBef>
              <a:spcAft>
                <a:spcPts val="2400"/>
              </a:spcAft>
            </a:pPr>
            <a:r>
              <a:rPr lang="en-US" sz="4200" dirty="0">
                <a:latin typeface="Times New Roman" panose="02020603050405020304" pitchFamily="18" charset="0"/>
                <a:ea typeface="Tahoma" pitchFamily="34" charset="0"/>
                <a:cs typeface="Times New Roman" panose="02020603050405020304" pitchFamily="18" charset="0"/>
              </a:rPr>
              <a:t>“Save your lives” or “save your selves” is a better translation. I counted 40 instances in the New Testament where the translators of the AV rendered the Greek word psyche “life” rather than “soul.” By obeying God’s Word the believer can save his life, himself, from the consequences of sin.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156075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2400"/>
              </a:spcAft>
            </a:pPr>
            <a:r>
              <a:rPr lang="en-US" sz="4400" i="1" dirty="0"/>
              <a:t>Roman Catholics claim that: </a:t>
            </a:r>
            <a:endParaRPr lang="en-US" sz="4400" dirty="0"/>
          </a:p>
          <a:p>
            <a:pPr marL="1035050" indent="-571500">
              <a:spcAft>
                <a:spcPts val="2400"/>
              </a:spcAft>
              <a:buFont typeface="Arial" panose="020B0604020202020204" pitchFamily="34" charset="0"/>
              <a:buChar char="•"/>
            </a:pPr>
            <a:r>
              <a:rPr lang="en-US" sz="4400" dirty="0"/>
              <a:t>The Epistle of James is the Achilles Heel of the Reformation. </a:t>
            </a:r>
          </a:p>
          <a:p>
            <a:pPr marL="1035050" indent="-571500">
              <a:spcAft>
                <a:spcPts val="2400"/>
              </a:spcAft>
              <a:buFont typeface="Arial" panose="020B0604020202020204" pitchFamily="34" charset="0"/>
              <a:buChar char="•"/>
            </a:pPr>
            <a:r>
              <a:rPr lang="en-US" sz="4400" dirty="0"/>
              <a:t>James is proof that faith plus good works results in salvation. </a:t>
            </a:r>
            <a:endParaRPr lang="en-US" sz="4400" dirty="0">
              <a:latin typeface="Arial" charset="0"/>
            </a:endParaRPr>
          </a:p>
        </p:txBody>
      </p:sp>
      <p:sp>
        <p:nvSpPr>
          <p:cNvPr id="5128" name="Text Box 8"/>
          <p:cNvSpPr txBox="1">
            <a:spLocks noChangeArrowheads="1"/>
          </p:cNvSpPr>
          <p:nvPr/>
        </p:nvSpPr>
        <p:spPr bwMode="auto">
          <a:xfrm>
            <a:off x="0" y="834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Introduction</a:t>
            </a:r>
            <a:endParaRPr lang="en-US" sz="4800" dirty="0">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ea typeface="Tahoma" pitchFamily="34" charset="0"/>
                <a:cs typeface="Tahoma" pitchFamily="34" charset="0"/>
              </a:rPr>
              <a:t>Observations:</a:t>
            </a:r>
            <a:r>
              <a:rPr lang="en-US" sz="4400" dirty="0">
                <a:ea typeface="Tahoma" pitchFamily="34" charset="0"/>
                <a:cs typeface="Tahoma" pitchFamily="34" charset="0"/>
              </a:rPr>
              <a:t> </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addressing believers.</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challenging them in their walk with the Lord. </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dealing with issues of sanctification and not justification.</a:t>
            </a:r>
          </a:p>
        </p:txBody>
      </p:sp>
      <p:sp>
        <p:nvSpPr>
          <p:cNvPr id="4" name="Text Box 8">
            <a:extLst>
              <a:ext uri="{FF2B5EF4-FFF2-40B4-BE49-F238E27FC236}">
                <a16:creationId xmlns:a16="http://schemas.microsoft.com/office/drawing/2014/main" id="{90D3962D-F337-4BBA-895F-8FBE7C7C71D9}"/>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094985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228600">
              <a:spcBef>
                <a:spcPts val="0"/>
              </a:spcBef>
              <a:spcAft>
                <a:spcPts val="2400"/>
              </a:spcAft>
            </a:pPr>
            <a:r>
              <a:rPr lang="en-US" sz="4400" i="1" dirty="0">
                <a:ea typeface="Tahoma" pitchFamily="34" charset="0"/>
                <a:cs typeface="Tahoma" pitchFamily="34" charset="0"/>
              </a:rPr>
              <a:t>Observations:</a:t>
            </a:r>
            <a:r>
              <a:rPr lang="en-US" sz="4400" dirty="0">
                <a:ea typeface="Tahoma" pitchFamily="34" charset="0"/>
                <a:cs typeface="Tahoma" pitchFamily="34" charset="0"/>
              </a:rPr>
              <a:t> </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These issues have nothing to do with unbelievers.</a:t>
            </a:r>
          </a:p>
          <a:p>
            <a:pPr marL="15430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These issues have everything to do with believers.</a:t>
            </a:r>
          </a:p>
        </p:txBody>
      </p:sp>
      <p:sp>
        <p:nvSpPr>
          <p:cNvPr id="4" name="Text Box 8">
            <a:extLst>
              <a:ext uri="{FF2B5EF4-FFF2-40B4-BE49-F238E27FC236}">
                <a16:creationId xmlns:a16="http://schemas.microsoft.com/office/drawing/2014/main" id="{90D3962D-F337-4BBA-895F-8FBE7C7C71D9}"/>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691498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90D3962D-F337-4BBA-895F-8FBE7C7C71D9}"/>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
        <p:nvSpPr>
          <p:cNvPr id="5" name="Text Box 7">
            <a:extLst>
              <a:ext uri="{FF2B5EF4-FFF2-40B4-BE49-F238E27FC236}">
                <a16:creationId xmlns:a16="http://schemas.microsoft.com/office/drawing/2014/main" id="{D6524E2A-308D-4981-8890-AC7877BDE7AE}"/>
              </a:ext>
            </a:extLst>
          </p:cNvPr>
          <p:cNvSpPr txBox="1">
            <a:spLocks noChangeArrowheads="1"/>
          </p:cNvSpPr>
          <p:nvPr/>
        </p:nvSpPr>
        <p:spPr bwMode="auto">
          <a:xfrm>
            <a:off x="457200" y="1219200"/>
            <a:ext cx="1135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Arial" pitchFamily="34" charset="0"/>
              </a:rPr>
              <a:t>What does it profit, my brethren, if someone says he has faith but does not have works? </a:t>
            </a:r>
            <a:r>
              <a:rPr lang="en-US" sz="4400" b="1" i="1" u="sng" dirty="0">
                <a:latin typeface="Arial" pitchFamily="34" charset="0"/>
              </a:rPr>
              <a:t>Can faith save him?</a:t>
            </a:r>
            <a:r>
              <a:rPr lang="en-US" sz="4400" dirty="0">
                <a:latin typeface="Arial" pitchFamily="34" charset="0"/>
              </a:rPr>
              <a:t> (James 2:14)</a:t>
            </a:r>
          </a:p>
          <a:p>
            <a:pPr>
              <a:spcBef>
                <a:spcPts val="0"/>
              </a:spcBef>
              <a:spcAft>
                <a:spcPts val="2400"/>
              </a:spcAft>
            </a:pPr>
            <a:endParaRPr lang="en-US" sz="4400" dirty="0">
              <a:ea typeface="Tahoma" pitchFamily="34" charset="0"/>
              <a:cs typeface="Tahoma" pitchFamily="34" charset="0"/>
            </a:endParaRPr>
          </a:p>
          <a:p>
            <a:pPr>
              <a:spcBef>
                <a:spcPts val="0"/>
              </a:spcBef>
              <a:spcAft>
                <a:spcPts val="2400"/>
              </a:spcAft>
            </a:pPr>
            <a:r>
              <a:rPr lang="en-US" sz="4400" i="1" dirty="0">
                <a:latin typeface="Times New Roman" panose="02020603050405020304" pitchFamily="18" charset="0"/>
                <a:cs typeface="Times New Roman" panose="02020603050405020304" pitchFamily="18" charset="0"/>
              </a:rPr>
              <a:t>Question:</a:t>
            </a:r>
            <a:r>
              <a:rPr lang="en-US" sz="4400" dirty="0">
                <a:latin typeface="Times New Roman" panose="02020603050405020304" pitchFamily="18" charset="0"/>
                <a:cs typeface="Times New Roman" panose="02020603050405020304" pitchFamily="18" charset="0"/>
              </a:rPr>
              <a:t> In what sense can a believer be saved?</a:t>
            </a:r>
            <a:endParaRPr lang="en-US" sz="4400"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930728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90D3962D-F337-4BBA-895F-8FBE7C7C71D9}"/>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
        <p:nvSpPr>
          <p:cNvPr id="5" name="Text Box 7">
            <a:extLst>
              <a:ext uri="{FF2B5EF4-FFF2-40B4-BE49-F238E27FC236}">
                <a16:creationId xmlns:a16="http://schemas.microsoft.com/office/drawing/2014/main" id="{D6524E2A-308D-4981-8890-AC7877BDE7AE}"/>
              </a:ext>
            </a:extLst>
          </p:cNvPr>
          <p:cNvSpPr txBox="1">
            <a:spLocks noChangeArrowheads="1"/>
          </p:cNvSpPr>
          <p:nvPr/>
        </p:nvSpPr>
        <p:spPr bwMode="auto">
          <a:xfrm>
            <a:off x="457200" y="1219200"/>
            <a:ext cx="113538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Arial" pitchFamily="34" charset="0"/>
              </a:rPr>
              <a:t>What does it profit, my brethren, if someone says he has faith but does not have works? </a:t>
            </a:r>
            <a:r>
              <a:rPr lang="en-US" sz="4400" b="1" i="1" u="sng" dirty="0">
                <a:latin typeface="Arial" pitchFamily="34" charset="0"/>
              </a:rPr>
              <a:t>Can faith save him?</a:t>
            </a:r>
            <a:r>
              <a:rPr lang="en-US" sz="4400" dirty="0">
                <a:latin typeface="Arial" pitchFamily="34" charset="0"/>
              </a:rPr>
              <a:t> (James 2:14)</a:t>
            </a:r>
          </a:p>
          <a:p>
            <a:pPr>
              <a:spcBef>
                <a:spcPts val="0"/>
              </a:spcBef>
              <a:spcAft>
                <a:spcPts val="2400"/>
              </a:spcAft>
            </a:pPr>
            <a:r>
              <a:rPr lang="en-US" sz="4400" dirty="0">
                <a:ea typeface="Tahoma" pitchFamily="34" charset="0"/>
                <a:cs typeface="Tahoma" pitchFamily="34" charset="0"/>
              </a:rPr>
              <a:t>Therefore lay aside all filthiness and overflow of wickedness, and receive with meekness the implanted word, </a:t>
            </a:r>
            <a:r>
              <a:rPr lang="en-US" sz="4400" b="1" i="1" u="sng" dirty="0">
                <a:ea typeface="Tahoma" pitchFamily="34" charset="0"/>
                <a:cs typeface="Tahoma" pitchFamily="34" charset="0"/>
              </a:rPr>
              <a:t>which is able to save your souls</a:t>
            </a:r>
            <a:r>
              <a:rPr lang="en-US" sz="4400" dirty="0">
                <a:ea typeface="Tahoma" pitchFamily="34" charset="0"/>
                <a:cs typeface="Tahoma" pitchFamily="34" charset="0"/>
              </a:rPr>
              <a:t>. (James 1:21)</a:t>
            </a:r>
          </a:p>
          <a:p>
            <a:pPr>
              <a:spcBef>
                <a:spcPts val="0"/>
              </a:spcBef>
              <a:spcAft>
                <a:spcPts val="2400"/>
              </a:spcAft>
            </a:pPr>
            <a:endParaRPr lang="en-US" sz="4400" dirty="0">
              <a:ea typeface="Tahoma" pitchFamily="34" charset="0"/>
              <a:cs typeface="Tahoma" pitchFamily="34" charset="0"/>
            </a:endParaRPr>
          </a:p>
        </p:txBody>
      </p:sp>
    </p:spTree>
    <p:extLst>
      <p:ext uri="{BB962C8B-B14F-4D97-AF65-F5344CB8AC3E}">
        <p14:creationId xmlns:p14="http://schemas.microsoft.com/office/powerpoint/2010/main" val="1829915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4495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Question:</a:t>
            </a:r>
            <a:r>
              <a:rPr lang="en-US" sz="4400" dirty="0">
                <a:ea typeface="Tahoma" pitchFamily="34" charset="0"/>
                <a:cs typeface="Tahoma" pitchFamily="34" charset="0"/>
              </a:rPr>
              <a:t> </a:t>
            </a:r>
          </a:p>
          <a:p>
            <a:pPr>
              <a:spcBef>
                <a:spcPts val="0"/>
              </a:spcBef>
              <a:spcAft>
                <a:spcPts val="2400"/>
              </a:spcAft>
            </a:pPr>
            <a:r>
              <a:rPr lang="en-US" sz="4400" dirty="0">
                <a:ea typeface="Tahoma" pitchFamily="34" charset="0"/>
                <a:cs typeface="Tahoma" pitchFamily="34" charset="0"/>
              </a:rPr>
              <a:t>Does a person have to have a special kind of faith in order to be saved?</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grpSp>
        <p:nvGrpSpPr>
          <p:cNvPr id="5" name="Group 4">
            <a:extLst>
              <a:ext uri="{FF2B5EF4-FFF2-40B4-BE49-F238E27FC236}">
                <a16:creationId xmlns:a16="http://schemas.microsoft.com/office/drawing/2014/main" id="{A3B1734F-AA4C-4440-9847-427033CBAD00}"/>
              </a:ext>
            </a:extLst>
          </p:cNvPr>
          <p:cNvGrpSpPr/>
          <p:nvPr/>
        </p:nvGrpSpPr>
        <p:grpSpPr>
          <a:xfrm>
            <a:off x="4724400" y="1600200"/>
            <a:ext cx="4582118" cy="4907948"/>
            <a:chOff x="4876802" y="1600200"/>
            <a:chExt cx="4582118" cy="4907948"/>
          </a:xfrm>
        </p:grpSpPr>
        <p:pic>
          <p:nvPicPr>
            <p:cNvPr id="2" name="Picture 1">
              <a:extLst>
                <a:ext uri="{FF2B5EF4-FFF2-40B4-BE49-F238E27FC236}">
                  <a16:creationId xmlns:a16="http://schemas.microsoft.com/office/drawing/2014/main" id="{F7AE9CA8-752E-416E-B037-2E49606131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2" y="1600200"/>
              <a:ext cx="4582118" cy="4907948"/>
            </a:xfrm>
            <a:prstGeom prst="rect">
              <a:avLst/>
            </a:prstGeom>
          </p:spPr>
        </p:pic>
        <p:pic>
          <p:nvPicPr>
            <p:cNvPr id="3" name="Picture 2">
              <a:extLst>
                <a:ext uri="{FF2B5EF4-FFF2-40B4-BE49-F238E27FC236}">
                  <a16:creationId xmlns:a16="http://schemas.microsoft.com/office/drawing/2014/main" id="{BCBC38BD-3544-4E3F-ADB0-692F07A98C95}"/>
                </a:ext>
              </a:extLst>
            </p:cNvPr>
            <p:cNvPicPr>
              <a:picLocks noChangeAspect="1"/>
            </p:cNvPicPr>
            <p:nvPr/>
          </p:nvPicPr>
          <p:blipFill>
            <a:blip r:embed="rId4"/>
            <a:stretch>
              <a:fillRect/>
            </a:stretch>
          </p:blipFill>
          <p:spPr>
            <a:xfrm>
              <a:off x="8153400" y="2057400"/>
              <a:ext cx="381000" cy="4349856"/>
            </a:xfrm>
            <a:prstGeom prst="rect">
              <a:avLst/>
            </a:prstGeom>
          </p:spPr>
        </p:pic>
      </p:grpSp>
      <p:sp>
        <p:nvSpPr>
          <p:cNvPr id="7" name="Rectangle 6">
            <a:extLst>
              <a:ext uri="{FF2B5EF4-FFF2-40B4-BE49-F238E27FC236}">
                <a16:creationId xmlns:a16="http://schemas.microsoft.com/office/drawing/2014/main" id="{73998E88-A50B-4209-AE4C-E4C03E2BD83F}"/>
              </a:ext>
            </a:extLst>
          </p:cNvPr>
          <p:cNvSpPr/>
          <p:nvPr/>
        </p:nvSpPr>
        <p:spPr>
          <a:xfrm rot="20804110">
            <a:off x="9310810" y="1147449"/>
            <a:ext cx="2471928" cy="1200329"/>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Head Knowledge</a:t>
            </a:r>
          </a:p>
        </p:txBody>
      </p:sp>
      <p:sp>
        <p:nvSpPr>
          <p:cNvPr id="8" name="Rectangle 7">
            <a:extLst>
              <a:ext uri="{FF2B5EF4-FFF2-40B4-BE49-F238E27FC236}">
                <a16:creationId xmlns:a16="http://schemas.microsoft.com/office/drawing/2014/main" id="{ED1CA98F-4675-4F80-B07D-7B013971047D}"/>
              </a:ext>
            </a:extLst>
          </p:cNvPr>
          <p:cNvSpPr/>
          <p:nvPr/>
        </p:nvSpPr>
        <p:spPr>
          <a:xfrm rot="904273">
            <a:off x="9684952" y="2419690"/>
            <a:ext cx="2634160" cy="1200329"/>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Heart Knowledge</a:t>
            </a:r>
          </a:p>
        </p:txBody>
      </p:sp>
      <p:sp>
        <p:nvSpPr>
          <p:cNvPr id="9" name="Rectangle 8">
            <a:extLst>
              <a:ext uri="{FF2B5EF4-FFF2-40B4-BE49-F238E27FC236}">
                <a16:creationId xmlns:a16="http://schemas.microsoft.com/office/drawing/2014/main" id="{052F392C-A161-4E2E-9E01-9AC83A7949FD}"/>
              </a:ext>
            </a:extLst>
          </p:cNvPr>
          <p:cNvSpPr/>
          <p:nvPr/>
        </p:nvSpPr>
        <p:spPr>
          <a:xfrm rot="20683454">
            <a:off x="9052279" y="4142515"/>
            <a:ext cx="2454970" cy="1077218"/>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rPr>
              <a:t>Mental Assent</a:t>
            </a:r>
          </a:p>
        </p:txBody>
      </p:sp>
      <p:sp>
        <p:nvSpPr>
          <p:cNvPr id="10" name="Rectangle 9">
            <a:extLst>
              <a:ext uri="{FF2B5EF4-FFF2-40B4-BE49-F238E27FC236}">
                <a16:creationId xmlns:a16="http://schemas.microsoft.com/office/drawing/2014/main" id="{120098DF-C80F-482D-91CE-43593B7A76F8}"/>
              </a:ext>
            </a:extLst>
          </p:cNvPr>
          <p:cNvSpPr/>
          <p:nvPr/>
        </p:nvSpPr>
        <p:spPr>
          <a:xfrm rot="603466">
            <a:off x="9977775" y="5357217"/>
            <a:ext cx="2300353" cy="1077218"/>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rPr>
              <a:t>Genuine Faith</a:t>
            </a:r>
          </a:p>
        </p:txBody>
      </p:sp>
    </p:spTree>
    <p:extLst>
      <p:ext uri="{BB962C8B-B14F-4D97-AF65-F5344CB8AC3E}">
        <p14:creationId xmlns:p14="http://schemas.microsoft.com/office/powerpoint/2010/main" val="2486144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
        <p:nvSpPr>
          <p:cNvPr id="5" name="Text Box 7">
            <a:extLst>
              <a:ext uri="{FF2B5EF4-FFF2-40B4-BE49-F238E27FC236}">
                <a16:creationId xmlns:a16="http://schemas.microsoft.com/office/drawing/2014/main" id="{58D5BF86-4755-485A-B5F8-CBEE65FFFD41}"/>
              </a:ext>
            </a:extLst>
          </p:cNvPr>
          <p:cNvSpPr txBox="1">
            <a:spLocks noChangeArrowheads="1"/>
          </p:cNvSpPr>
          <p:nvPr/>
        </p:nvSpPr>
        <p:spPr bwMode="auto">
          <a:xfrm>
            <a:off x="457200" y="1219200"/>
            <a:ext cx="4495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Question:</a:t>
            </a:r>
            <a:r>
              <a:rPr lang="en-US" sz="4400" dirty="0">
                <a:ea typeface="Tahoma" pitchFamily="34" charset="0"/>
                <a:cs typeface="Tahoma" pitchFamily="34" charset="0"/>
              </a:rPr>
              <a:t> </a:t>
            </a:r>
          </a:p>
          <a:p>
            <a:pPr>
              <a:spcBef>
                <a:spcPts val="0"/>
              </a:spcBef>
              <a:spcAft>
                <a:spcPts val="2400"/>
              </a:spcAft>
            </a:pPr>
            <a:r>
              <a:rPr lang="en-US" sz="4400" dirty="0">
                <a:ea typeface="Tahoma" pitchFamily="34" charset="0"/>
                <a:cs typeface="Tahoma" pitchFamily="34" charset="0"/>
              </a:rPr>
              <a:t>Does a person have to have a special kind of faith in order to be saved?</a:t>
            </a:r>
          </a:p>
        </p:txBody>
      </p:sp>
      <p:grpSp>
        <p:nvGrpSpPr>
          <p:cNvPr id="6" name="Group 5">
            <a:extLst>
              <a:ext uri="{FF2B5EF4-FFF2-40B4-BE49-F238E27FC236}">
                <a16:creationId xmlns:a16="http://schemas.microsoft.com/office/drawing/2014/main" id="{7BCE3DC5-066A-4ED1-9F3B-56D468E3ED60}"/>
              </a:ext>
            </a:extLst>
          </p:cNvPr>
          <p:cNvGrpSpPr/>
          <p:nvPr/>
        </p:nvGrpSpPr>
        <p:grpSpPr>
          <a:xfrm>
            <a:off x="4914900" y="1465671"/>
            <a:ext cx="2895600" cy="4330171"/>
            <a:chOff x="4914900" y="1465671"/>
            <a:chExt cx="2895600" cy="4330171"/>
          </a:xfrm>
        </p:grpSpPr>
        <p:pic>
          <p:nvPicPr>
            <p:cNvPr id="7" name="Picture 6">
              <a:extLst>
                <a:ext uri="{FF2B5EF4-FFF2-40B4-BE49-F238E27FC236}">
                  <a16:creationId xmlns:a16="http://schemas.microsoft.com/office/drawing/2014/main" id="{76BBB53B-D491-4EDA-ADBF-96BA53A08B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4900" y="1465671"/>
              <a:ext cx="2895600" cy="4330171"/>
            </a:xfrm>
            <a:prstGeom prst="rect">
              <a:avLst/>
            </a:prstGeom>
          </p:spPr>
        </p:pic>
        <p:sp>
          <p:nvSpPr>
            <p:cNvPr id="8" name="Text Box 7">
              <a:extLst>
                <a:ext uri="{FF2B5EF4-FFF2-40B4-BE49-F238E27FC236}">
                  <a16:creationId xmlns:a16="http://schemas.microsoft.com/office/drawing/2014/main" id="{AFA237AC-B82C-4453-9F39-9BFFFD4C84A0}"/>
                </a:ext>
              </a:extLst>
            </p:cNvPr>
            <p:cNvSpPr txBox="1">
              <a:spLocks noChangeArrowheads="1"/>
            </p:cNvSpPr>
            <p:nvPr/>
          </p:nvSpPr>
          <p:spPr bwMode="auto">
            <a:xfrm>
              <a:off x="5137708" y="1752600"/>
              <a:ext cx="240609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3200" b="1" dirty="0">
                  <a:ln>
                    <a:solidFill>
                      <a:srgbClr val="000000"/>
                    </a:solidFill>
                  </a:ln>
                  <a:latin typeface="Arial" charset="0"/>
                </a:rPr>
                <a:t>Saving Faith Equals Salvation</a:t>
              </a:r>
            </a:p>
          </p:txBody>
        </p:sp>
      </p:grpSp>
      <p:grpSp>
        <p:nvGrpSpPr>
          <p:cNvPr id="10" name="Group 9">
            <a:extLst>
              <a:ext uri="{FF2B5EF4-FFF2-40B4-BE49-F238E27FC236}">
                <a16:creationId xmlns:a16="http://schemas.microsoft.com/office/drawing/2014/main" id="{F8E05CF6-DA6B-4362-8B09-2FE4E4AA1144}"/>
              </a:ext>
            </a:extLst>
          </p:cNvPr>
          <p:cNvGrpSpPr/>
          <p:nvPr/>
        </p:nvGrpSpPr>
        <p:grpSpPr>
          <a:xfrm>
            <a:off x="8458200" y="1465671"/>
            <a:ext cx="2895600" cy="4330171"/>
            <a:chOff x="8458200" y="1465671"/>
            <a:chExt cx="2895600" cy="4330171"/>
          </a:xfrm>
        </p:grpSpPr>
        <p:pic>
          <p:nvPicPr>
            <p:cNvPr id="3" name="Picture 2">
              <a:extLst>
                <a:ext uri="{FF2B5EF4-FFF2-40B4-BE49-F238E27FC236}">
                  <a16:creationId xmlns:a16="http://schemas.microsoft.com/office/drawing/2014/main" id="{24CEA09A-B1B5-42BD-886D-6DC2249CF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200" y="1465671"/>
              <a:ext cx="2895600" cy="4330171"/>
            </a:xfrm>
            <a:prstGeom prst="rect">
              <a:avLst/>
            </a:prstGeom>
          </p:spPr>
        </p:pic>
        <p:sp>
          <p:nvSpPr>
            <p:cNvPr id="9" name="Text Box 7">
              <a:extLst>
                <a:ext uri="{FF2B5EF4-FFF2-40B4-BE49-F238E27FC236}">
                  <a16:creationId xmlns:a16="http://schemas.microsoft.com/office/drawing/2014/main" id="{B362E82D-B5B8-4196-B0B5-B296C8EBDE0B}"/>
                </a:ext>
              </a:extLst>
            </p:cNvPr>
            <p:cNvSpPr txBox="1">
              <a:spLocks noChangeArrowheads="1"/>
            </p:cNvSpPr>
            <p:nvPr/>
          </p:nvSpPr>
          <p:spPr bwMode="auto">
            <a:xfrm>
              <a:off x="8702954" y="1752600"/>
              <a:ext cx="240609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ct val="50000"/>
                </a:spcAft>
              </a:pPr>
              <a:r>
                <a:rPr lang="en-US" sz="3200" b="1" dirty="0">
                  <a:ln>
                    <a:solidFill>
                      <a:srgbClr val="000000"/>
                    </a:solidFill>
                  </a:ln>
                  <a:latin typeface="Arial" charset="0"/>
                </a:rPr>
                <a:t>Spurious Faith Equals Damnation</a:t>
              </a:r>
            </a:p>
          </p:txBody>
        </p:sp>
      </p:grpSp>
    </p:spTree>
    <p:extLst>
      <p:ext uri="{BB962C8B-B14F-4D97-AF65-F5344CB8AC3E}">
        <p14:creationId xmlns:p14="http://schemas.microsoft.com/office/powerpoint/2010/main" val="334752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371600"/>
            <a:ext cx="4191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Question:</a:t>
            </a:r>
            <a:r>
              <a:rPr lang="en-US" sz="4400" dirty="0">
                <a:ea typeface="Tahoma" pitchFamily="34" charset="0"/>
                <a:cs typeface="Tahoma" pitchFamily="34" charset="0"/>
              </a:rPr>
              <a:t> </a:t>
            </a:r>
          </a:p>
          <a:p>
            <a:pPr>
              <a:spcBef>
                <a:spcPts val="0"/>
              </a:spcBef>
              <a:spcAft>
                <a:spcPts val="2400"/>
              </a:spcAft>
            </a:pPr>
            <a:r>
              <a:rPr lang="en-US" sz="4400" dirty="0">
                <a:ea typeface="Tahoma" pitchFamily="34" charset="0"/>
                <a:cs typeface="Tahoma" pitchFamily="34" charset="0"/>
              </a:rPr>
              <a:t>Does the quality of a person’s faith determine their salvation?</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grpSp>
        <p:nvGrpSpPr>
          <p:cNvPr id="6" name="Group 5">
            <a:extLst>
              <a:ext uri="{FF2B5EF4-FFF2-40B4-BE49-F238E27FC236}">
                <a16:creationId xmlns:a16="http://schemas.microsoft.com/office/drawing/2014/main" id="{E0287E41-B3E4-4CFA-BFFA-FACD7863B1BE}"/>
              </a:ext>
            </a:extLst>
          </p:cNvPr>
          <p:cNvGrpSpPr/>
          <p:nvPr/>
        </p:nvGrpSpPr>
        <p:grpSpPr>
          <a:xfrm>
            <a:off x="4876800" y="1512352"/>
            <a:ext cx="3431799" cy="4455229"/>
            <a:chOff x="4876800" y="1512352"/>
            <a:chExt cx="3431799" cy="4455229"/>
          </a:xfrm>
        </p:grpSpPr>
        <p:pic>
          <p:nvPicPr>
            <p:cNvPr id="2" name="Picture 1">
              <a:extLst>
                <a:ext uri="{FF2B5EF4-FFF2-40B4-BE49-F238E27FC236}">
                  <a16:creationId xmlns:a16="http://schemas.microsoft.com/office/drawing/2014/main" id="{9D4BE4AC-9D41-4718-B0FF-630A13D19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512352"/>
              <a:ext cx="3431799" cy="4455229"/>
            </a:xfrm>
            <a:prstGeom prst="rect">
              <a:avLst/>
            </a:prstGeom>
          </p:spPr>
        </p:pic>
        <p:sp>
          <p:nvSpPr>
            <p:cNvPr id="3" name="TextBox 2">
              <a:extLst>
                <a:ext uri="{FF2B5EF4-FFF2-40B4-BE49-F238E27FC236}">
                  <a16:creationId xmlns:a16="http://schemas.microsoft.com/office/drawing/2014/main" id="{C5FE4083-BF1E-4930-9851-88627158F2D6}"/>
                </a:ext>
              </a:extLst>
            </p:cNvPr>
            <p:cNvSpPr txBox="1"/>
            <p:nvPr/>
          </p:nvSpPr>
          <p:spPr>
            <a:xfrm>
              <a:off x="5334000" y="1905000"/>
              <a:ext cx="2819400" cy="3662541"/>
            </a:xfrm>
            <a:prstGeom prst="rect">
              <a:avLst/>
            </a:prstGeom>
            <a:noFill/>
          </p:spPr>
          <p:txBody>
            <a:bodyPr wrap="square" rtlCol="0">
              <a:spAutoFit/>
            </a:bodyPr>
            <a:lstStyle/>
            <a:p>
              <a:pPr algn="ctr"/>
              <a:r>
                <a:rPr lang="en-US" sz="4000" b="1" dirty="0">
                  <a:solidFill>
                    <a:srgbClr val="260414"/>
                  </a:solidFill>
                  <a:latin typeface="Times New Roman" panose="02020603050405020304" pitchFamily="18" charset="0"/>
                  <a:cs typeface="Times New Roman" panose="02020603050405020304" pitchFamily="18" charset="0"/>
                </a:rPr>
                <a:t>Saving </a:t>
              </a:r>
              <a:br>
                <a:rPr lang="en-US" sz="4000" b="1" dirty="0">
                  <a:solidFill>
                    <a:srgbClr val="260414"/>
                  </a:solidFill>
                  <a:latin typeface="Times New Roman" panose="02020603050405020304" pitchFamily="18" charset="0"/>
                  <a:cs typeface="Times New Roman" panose="02020603050405020304" pitchFamily="18" charset="0"/>
                </a:rPr>
              </a:br>
              <a:r>
                <a:rPr lang="en-US" sz="4000" b="1" dirty="0">
                  <a:solidFill>
                    <a:srgbClr val="260414"/>
                  </a:solidFill>
                  <a:latin typeface="Times New Roman" panose="02020603050405020304" pitchFamily="18" charset="0"/>
                  <a:cs typeface="Times New Roman" panose="02020603050405020304" pitchFamily="18" charset="0"/>
                </a:rPr>
                <a:t>Faith</a:t>
              </a:r>
            </a:p>
            <a:p>
              <a:pPr algn="ctr"/>
              <a:endParaRPr lang="en-US" sz="4000" b="1" dirty="0">
                <a:solidFill>
                  <a:srgbClr val="260414"/>
                </a:solidFill>
                <a:latin typeface="Times New Roman" panose="02020603050405020304" pitchFamily="18" charset="0"/>
                <a:cs typeface="Times New Roman" panose="02020603050405020304" pitchFamily="18" charset="0"/>
              </a:endParaRPr>
            </a:p>
            <a:p>
              <a:pPr algn="ctr"/>
              <a:endParaRPr lang="en-US" sz="4000" b="1" dirty="0">
                <a:solidFill>
                  <a:srgbClr val="260414"/>
                </a:solidFill>
                <a:latin typeface="Times New Roman" panose="02020603050405020304" pitchFamily="18" charset="0"/>
                <a:cs typeface="Times New Roman" panose="02020603050405020304" pitchFamily="18" charset="0"/>
              </a:endParaRPr>
            </a:p>
            <a:p>
              <a:pPr algn="ctr"/>
              <a:r>
                <a:rPr lang="en-US" sz="3600" b="1" dirty="0">
                  <a:solidFill>
                    <a:srgbClr val="260414"/>
                  </a:solidFill>
                  <a:latin typeface="Times New Roman" panose="02020603050405020304" pitchFamily="18" charset="0"/>
                  <a:cs typeface="Times New Roman" panose="02020603050405020304" pitchFamily="18" charset="0"/>
                </a:rPr>
                <a:t>By</a:t>
              </a:r>
            </a:p>
            <a:p>
              <a:pPr algn="ctr"/>
              <a:r>
                <a:rPr lang="en-US" sz="3600" b="1" dirty="0">
                  <a:solidFill>
                    <a:srgbClr val="260414"/>
                  </a:solidFill>
                  <a:latin typeface="Times New Roman" panose="02020603050405020304" pitchFamily="18" charset="0"/>
                  <a:cs typeface="Times New Roman" panose="02020603050405020304" pitchFamily="18" charset="0"/>
                </a:rPr>
                <a:t>Dave Breese</a:t>
              </a:r>
            </a:p>
          </p:txBody>
        </p:sp>
      </p:grpSp>
      <p:grpSp>
        <p:nvGrpSpPr>
          <p:cNvPr id="8" name="Group 7">
            <a:extLst>
              <a:ext uri="{FF2B5EF4-FFF2-40B4-BE49-F238E27FC236}">
                <a16:creationId xmlns:a16="http://schemas.microsoft.com/office/drawing/2014/main" id="{A07D23DC-F397-4169-9F78-24240CC43F99}"/>
              </a:ext>
            </a:extLst>
          </p:cNvPr>
          <p:cNvGrpSpPr/>
          <p:nvPr/>
        </p:nvGrpSpPr>
        <p:grpSpPr>
          <a:xfrm>
            <a:off x="8537199" y="1512351"/>
            <a:ext cx="3431799" cy="4455229"/>
            <a:chOff x="8537199" y="1512351"/>
            <a:chExt cx="3431799" cy="4455229"/>
          </a:xfrm>
        </p:grpSpPr>
        <p:pic>
          <p:nvPicPr>
            <p:cNvPr id="5" name="Picture 4">
              <a:extLst>
                <a:ext uri="{FF2B5EF4-FFF2-40B4-BE49-F238E27FC236}">
                  <a16:creationId xmlns:a16="http://schemas.microsoft.com/office/drawing/2014/main" id="{D2B635E9-4D7C-455E-9E34-FC5FA4A6B2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7199" y="1512351"/>
              <a:ext cx="3431799" cy="4455229"/>
            </a:xfrm>
            <a:prstGeom prst="rect">
              <a:avLst/>
            </a:prstGeom>
          </p:spPr>
        </p:pic>
        <p:sp>
          <p:nvSpPr>
            <p:cNvPr id="7" name="TextBox 6">
              <a:extLst>
                <a:ext uri="{FF2B5EF4-FFF2-40B4-BE49-F238E27FC236}">
                  <a16:creationId xmlns:a16="http://schemas.microsoft.com/office/drawing/2014/main" id="{900C5709-9747-4E00-82C4-1F9A9D5CFB81}"/>
                </a:ext>
              </a:extLst>
            </p:cNvPr>
            <p:cNvSpPr txBox="1"/>
            <p:nvPr/>
          </p:nvSpPr>
          <p:spPr>
            <a:xfrm>
              <a:off x="9073398" y="1905000"/>
              <a:ext cx="2819400" cy="3662541"/>
            </a:xfrm>
            <a:prstGeom prst="rect">
              <a:avLst/>
            </a:prstGeom>
            <a:noFill/>
          </p:spPr>
          <p:txBody>
            <a:bodyPr wrap="square" rtlCol="0">
              <a:spAutoFit/>
            </a:bodyPr>
            <a:lstStyle/>
            <a:p>
              <a:pPr algn="ctr"/>
              <a:r>
                <a:rPr lang="en-US" sz="4000" b="1" dirty="0">
                  <a:solidFill>
                    <a:srgbClr val="260414"/>
                  </a:solidFill>
                  <a:latin typeface="Times New Roman" panose="02020603050405020304" pitchFamily="18" charset="0"/>
                  <a:cs typeface="Times New Roman" panose="02020603050405020304" pitchFamily="18" charset="0"/>
                </a:rPr>
                <a:t>The Heresy </a:t>
              </a:r>
              <a:br>
                <a:rPr lang="en-US" sz="4000" b="1" dirty="0">
                  <a:solidFill>
                    <a:srgbClr val="260414"/>
                  </a:solidFill>
                  <a:latin typeface="Times New Roman" panose="02020603050405020304" pitchFamily="18" charset="0"/>
                  <a:cs typeface="Times New Roman" panose="02020603050405020304" pitchFamily="18" charset="0"/>
                </a:rPr>
              </a:br>
              <a:r>
                <a:rPr lang="en-US" sz="4000" b="1" dirty="0">
                  <a:solidFill>
                    <a:srgbClr val="260414"/>
                  </a:solidFill>
                  <a:latin typeface="Times New Roman" panose="02020603050405020304" pitchFamily="18" charset="0"/>
                  <a:cs typeface="Times New Roman" panose="02020603050405020304" pitchFamily="18" charset="0"/>
                </a:rPr>
                <a:t>Is in the Adjectives</a:t>
              </a:r>
            </a:p>
            <a:p>
              <a:pPr algn="ctr"/>
              <a:endParaRPr lang="en-US" sz="4000" b="1" dirty="0">
                <a:solidFill>
                  <a:srgbClr val="260414"/>
                </a:solidFill>
                <a:latin typeface="Times New Roman" panose="02020603050405020304" pitchFamily="18" charset="0"/>
                <a:cs typeface="Times New Roman" panose="02020603050405020304" pitchFamily="18" charset="0"/>
              </a:endParaRPr>
            </a:p>
            <a:p>
              <a:pPr algn="ctr"/>
              <a:r>
                <a:rPr lang="en-US" sz="3600" b="1" dirty="0">
                  <a:solidFill>
                    <a:srgbClr val="260414"/>
                  </a:solidFill>
                  <a:latin typeface="Times New Roman" panose="02020603050405020304" pitchFamily="18" charset="0"/>
                  <a:cs typeface="Times New Roman" panose="02020603050405020304" pitchFamily="18" charset="0"/>
                </a:rPr>
                <a:t>By</a:t>
              </a:r>
            </a:p>
            <a:p>
              <a:pPr algn="ctr"/>
              <a:r>
                <a:rPr lang="en-US" sz="3600" b="1" dirty="0">
                  <a:solidFill>
                    <a:srgbClr val="260414"/>
                  </a:solidFill>
                  <a:latin typeface="Times New Roman" panose="02020603050405020304" pitchFamily="18" charset="0"/>
                  <a:cs typeface="Times New Roman" panose="02020603050405020304" pitchFamily="18" charset="0"/>
                </a:rPr>
                <a:t>Dave Breese</a:t>
              </a:r>
            </a:p>
          </p:txBody>
        </p:sp>
      </p:grpSp>
    </p:spTree>
    <p:extLst>
      <p:ext uri="{BB962C8B-B14F-4D97-AF65-F5344CB8AC3E}">
        <p14:creationId xmlns:p14="http://schemas.microsoft.com/office/powerpoint/2010/main" val="1540822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Dave Breese:</a:t>
            </a:r>
          </a:p>
          <a:p>
            <a:pPr marL="914400" lvl="1" indent="0">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Incipient heresy may many times reside in the adjectival modifications to some good Christian words.</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95504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Dave Breese:</a:t>
            </a:r>
          </a:p>
          <a:p>
            <a:pPr marL="914400" lvl="1" indent="0">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The expression “saving faith” should … concern us. There is, strictly speaking, no such thing as saving faith. This implies that the faith which saves us has some kind of a deeper quality than ordinary faith.</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3068010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Dave Breese:</a:t>
            </a:r>
          </a:p>
          <a:p>
            <a:pPr marL="914400" lvl="1" indent="0">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The adjective “saving” is now used by its proponents to teach that there is some special quality, depth or sincerity of faith which makes it “saving” faith. It is presented as faith that is “genuinely sincere,” “real” and the like.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107604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2400"/>
              </a:spcAft>
            </a:pPr>
            <a:r>
              <a:rPr lang="en-US" sz="4400" i="1" dirty="0"/>
              <a:t>Martin Luther: </a:t>
            </a:r>
            <a:endParaRPr lang="en-US" sz="4400" dirty="0"/>
          </a:p>
          <a:p>
            <a:pPr marL="1035050" indent="-571500">
              <a:spcAft>
                <a:spcPts val="2400"/>
              </a:spcAft>
              <a:buFont typeface="Arial" panose="020B0604020202020204" pitchFamily="34" charset="0"/>
              <a:buChar char="•"/>
            </a:pPr>
            <a:r>
              <a:rPr lang="en-US" sz="4400" dirty="0"/>
              <a:t>Questioned the canonicity of James.</a:t>
            </a:r>
          </a:p>
          <a:p>
            <a:pPr marL="1035050" indent="-571500">
              <a:spcAft>
                <a:spcPts val="2400"/>
              </a:spcAft>
              <a:buFont typeface="Arial" panose="020B0604020202020204" pitchFamily="34" charset="0"/>
              <a:buChar char="•"/>
            </a:pPr>
            <a:r>
              <a:rPr lang="en-US" sz="4400" dirty="0"/>
              <a:t>Felt that James contradicted Paul.</a:t>
            </a:r>
          </a:p>
          <a:p>
            <a:pPr marL="1035050" indent="-571500">
              <a:spcAft>
                <a:spcPts val="2400"/>
              </a:spcAft>
              <a:buFont typeface="Arial" panose="020B0604020202020204" pitchFamily="34" charset="0"/>
              <a:buChar char="•"/>
            </a:pPr>
            <a:r>
              <a:rPr lang="en-US" sz="4400" dirty="0"/>
              <a:t>Called James “an epistle of straw and destitute of evangelic character.”</a:t>
            </a:r>
          </a:p>
        </p:txBody>
      </p:sp>
      <p:sp>
        <p:nvSpPr>
          <p:cNvPr id="5128" name="Text Box 8"/>
          <p:cNvSpPr txBox="1">
            <a:spLocks noChangeArrowheads="1"/>
          </p:cNvSpPr>
          <p:nvPr/>
        </p:nvSpPr>
        <p:spPr bwMode="auto">
          <a:xfrm>
            <a:off x="0" y="834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Introduction</a:t>
            </a:r>
            <a:endParaRPr lang="en-US" sz="4800" dirty="0">
              <a:latin typeface="Arial" charset="0"/>
            </a:endParaRPr>
          </a:p>
        </p:txBody>
      </p:sp>
    </p:spTree>
    <p:extLst>
      <p:ext uri="{BB962C8B-B14F-4D97-AF65-F5344CB8AC3E}">
        <p14:creationId xmlns:p14="http://schemas.microsoft.com/office/powerpoint/2010/main" val="1840951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Dave Breese:</a:t>
            </a:r>
          </a:p>
          <a:p>
            <a:pPr marL="914400" lvl="1" indent="0">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It is frequently defined as being “heart faith” rather than mere “head faith.” The implication is that the first will save and the second will not.</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4188865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Dave Breese:</a:t>
            </a:r>
          </a:p>
          <a:p>
            <a:pPr marL="914400" lvl="1" indent="0">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The fallacy is that faith is made real not by its “quality” but rather by its object.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193124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Dave Breese:</a:t>
            </a:r>
          </a:p>
          <a:p>
            <a:pPr marL="914400" lvl="1" indent="0">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Faith is “real” or saving only, yes only, because it has the proper object. A “deep,” “genuine,” “high-quality” faith in a rotting rope ladder is worthless by comparison to a simple faith in a strong, solid staircase.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40244724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Dave Breese:</a:t>
            </a:r>
          </a:p>
          <a:p>
            <a:pPr marL="914400" lvl="1" indent="0">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Yes, a flicker of faith (which may not be thought of as faith at all by its possessor) in a marble staircase is infinitely more valuable than a long, strong faith in aged hemp which has been eaten away by time.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1852283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Dave Breese:</a:t>
            </a:r>
          </a:p>
          <a:p>
            <a:pPr marL="914400" lvl="1" indent="0">
              <a:spcBef>
                <a:spcPts val="0"/>
              </a:spcBef>
              <a:spcAft>
                <a:spcPts val="2400"/>
              </a:spcAft>
            </a:pPr>
            <a:r>
              <a:rPr lang="en-US" sz="4400" dirty="0">
                <a:latin typeface="Times New Roman" panose="02020603050405020304" pitchFamily="18" charset="0"/>
                <a:ea typeface="Tahoma" pitchFamily="34" charset="0"/>
                <a:cs typeface="Times New Roman" panose="02020603050405020304" pitchFamily="18" charset="0"/>
              </a:rPr>
              <a:t>The “assumption” that the staircase will support your weight is better than the passionate, tear-stained, profound conviction that the rotting rope will hold you.</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849031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mn-lt"/>
                <a:ea typeface="Tahoma" pitchFamily="34" charset="0"/>
                <a:cs typeface="Times New Roman" panose="02020603050405020304" pitchFamily="18" charset="0"/>
              </a:rPr>
              <a:t>How are we to understand the word “faith” as used in James 2:14? </a:t>
            </a:r>
          </a:p>
          <a:p>
            <a:pPr>
              <a:spcBef>
                <a:spcPts val="0"/>
              </a:spcBef>
              <a:spcAft>
                <a:spcPts val="2400"/>
              </a:spcAft>
            </a:pPr>
            <a:r>
              <a:rPr lang="en-US" sz="4400" dirty="0">
                <a:latin typeface="+mn-lt"/>
                <a:ea typeface="Tahoma" pitchFamily="34" charset="0"/>
                <a:cs typeface="Times New Roman" panose="02020603050405020304" pitchFamily="18" charset="0"/>
              </a:rPr>
              <a:t>Isn’t James is speaking about different “kinds” of faith?</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873074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NASB &amp; ESV: Can </a:t>
            </a:r>
            <a:r>
              <a:rPr lang="en-US" sz="4400" i="1" dirty="0">
                <a:solidFill>
                  <a:srgbClr val="FFFF00"/>
                </a:solidFill>
                <a:ea typeface="Tahoma" pitchFamily="34" charset="0"/>
                <a:cs typeface="Tahoma" pitchFamily="34" charset="0"/>
              </a:rPr>
              <a:t>that</a:t>
            </a:r>
            <a:r>
              <a:rPr lang="en-US" sz="4400" dirty="0">
                <a:ea typeface="Tahoma" pitchFamily="34" charset="0"/>
                <a:cs typeface="Tahoma" pitchFamily="34" charset="0"/>
              </a:rPr>
              <a:t> faith save him?</a:t>
            </a:r>
          </a:p>
          <a:p>
            <a:pPr>
              <a:spcBef>
                <a:spcPts val="0"/>
              </a:spcBef>
              <a:spcAft>
                <a:spcPts val="2400"/>
              </a:spcAft>
            </a:pPr>
            <a:r>
              <a:rPr lang="en-US" sz="4400" dirty="0">
                <a:ea typeface="Tahoma" pitchFamily="34" charset="0"/>
                <a:cs typeface="Tahoma" pitchFamily="34" charset="0"/>
              </a:rPr>
              <a:t>NCV: Can faith </a:t>
            </a:r>
            <a:r>
              <a:rPr lang="en-US" sz="4400" i="1" dirty="0">
                <a:solidFill>
                  <a:srgbClr val="FFFF00"/>
                </a:solidFill>
                <a:ea typeface="Tahoma" pitchFamily="34" charset="0"/>
                <a:cs typeface="Tahoma" pitchFamily="34" charset="0"/>
              </a:rPr>
              <a:t>like that </a:t>
            </a:r>
            <a:r>
              <a:rPr lang="en-US" sz="4400" dirty="0">
                <a:ea typeface="Tahoma" pitchFamily="34" charset="0"/>
                <a:cs typeface="Tahoma" pitchFamily="34" charset="0"/>
              </a:rPr>
              <a:t>save them?</a:t>
            </a:r>
          </a:p>
          <a:p>
            <a:pPr>
              <a:spcBef>
                <a:spcPts val="0"/>
              </a:spcBef>
              <a:spcAft>
                <a:spcPts val="2400"/>
              </a:spcAft>
            </a:pPr>
            <a:r>
              <a:rPr lang="en-US" sz="4400" dirty="0">
                <a:ea typeface="Tahoma" pitchFamily="34" charset="0"/>
                <a:cs typeface="Tahoma" pitchFamily="34" charset="0"/>
              </a:rPr>
              <a:t>NIV: Can </a:t>
            </a:r>
            <a:r>
              <a:rPr lang="en-US" sz="4400" i="1" dirty="0">
                <a:solidFill>
                  <a:srgbClr val="FFFF00"/>
                </a:solidFill>
                <a:ea typeface="Tahoma" pitchFamily="34" charset="0"/>
                <a:cs typeface="Tahoma" pitchFamily="34" charset="0"/>
              </a:rPr>
              <a:t>such</a:t>
            </a:r>
            <a:r>
              <a:rPr lang="en-US" sz="4400" dirty="0">
                <a:ea typeface="Tahoma" pitchFamily="34" charset="0"/>
                <a:cs typeface="Tahoma" pitchFamily="34" charset="0"/>
              </a:rPr>
              <a:t> faith save him?</a:t>
            </a:r>
          </a:p>
          <a:p>
            <a:pPr>
              <a:spcBef>
                <a:spcPts val="0"/>
              </a:spcBef>
              <a:spcAft>
                <a:spcPts val="2400"/>
              </a:spcAft>
            </a:pPr>
            <a:r>
              <a:rPr lang="en-US" sz="4400" dirty="0">
                <a:ea typeface="Tahoma" pitchFamily="34" charset="0"/>
                <a:cs typeface="Tahoma" pitchFamily="34" charset="0"/>
              </a:rPr>
              <a:t>NET: Can </a:t>
            </a:r>
            <a:r>
              <a:rPr lang="en-US" sz="4400" i="1" dirty="0">
                <a:solidFill>
                  <a:srgbClr val="FFFF00"/>
                </a:solidFill>
                <a:ea typeface="Tahoma" pitchFamily="34" charset="0"/>
                <a:cs typeface="Tahoma" pitchFamily="34" charset="0"/>
              </a:rPr>
              <a:t>this kind of </a:t>
            </a:r>
            <a:r>
              <a:rPr lang="en-US" sz="4400" dirty="0">
                <a:ea typeface="Tahoma" pitchFamily="34" charset="0"/>
                <a:cs typeface="Tahoma" pitchFamily="34" charset="0"/>
              </a:rPr>
              <a:t>faith save him?</a:t>
            </a:r>
          </a:p>
          <a:p>
            <a:pPr>
              <a:spcBef>
                <a:spcPts val="0"/>
              </a:spcBef>
              <a:spcAft>
                <a:spcPts val="2400"/>
              </a:spcAft>
            </a:pPr>
            <a:r>
              <a:rPr lang="en-US" sz="4400" dirty="0">
                <a:ea typeface="Tahoma" pitchFamily="34" charset="0"/>
                <a:cs typeface="Tahoma" pitchFamily="34" charset="0"/>
              </a:rPr>
              <a:t>EMTV: Is </a:t>
            </a:r>
            <a:r>
              <a:rPr lang="en-US" sz="4400" i="1" dirty="0">
                <a:solidFill>
                  <a:srgbClr val="FFFF00"/>
                </a:solidFill>
                <a:ea typeface="Tahoma" pitchFamily="34" charset="0"/>
                <a:cs typeface="Tahoma" pitchFamily="34" charset="0"/>
              </a:rPr>
              <a:t>that kind of </a:t>
            </a:r>
            <a:r>
              <a:rPr lang="en-US" sz="4400" dirty="0">
                <a:ea typeface="Tahoma" pitchFamily="34" charset="0"/>
                <a:cs typeface="Tahoma" pitchFamily="34" charset="0"/>
              </a:rPr>
              <a:t>faith able to save him?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117379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KJV: Can faith save him?</a:t>
            </a:r>
          </a:p>
          <a:p>
            <a:pPr>
              <a:spcBef>
                <a:spcPts val="0"/>
              </a:spcBef>
              <a:spcAft>
                <a:spcPts val="2400"/>
              </a:spcAft>
            </a:pPr>
            <a:r>
              <a:rPr lang="en-US" sz="4400" dirty="0">
                <a:ea typeface="Tahoma" pitchFamily="34" charset="0"/>
                <a:cs typeface="Tahoma" pitchFamily="34" charset="0"/>
              </a:rPr>
              <a:t>NKJV: Can faith save him?</a:t>
            </a:r>
          </a:p>
          <a:p>
            <a:pPr>
              <a:spcBef>
                <a:spcPts val="0"/>
              </a:spcBef>
              <a:spcAft>
                <a:spcPts val="2400"/>
              </a:spcAft>
            </a:pPr>
            <a:r>
              <a:rPr lang="en-US" sz="4400" dirty="0">
                <a:ea typeface="Tahoma" pitchFamily="34" charset="0"/>
                <a:cs typeface="Tahoma" pitchFamily="34" charset="0"/>
              </a:rPr>
              <a:t>Literal NT Greek: Can faith save him?</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1589456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Misleading:</a:t>
            </a:r>
          </a:p>
          <a:p>
            <a:pPr marL="1314450" lvl="1" indent="-571500">
              <a:spcBef>
                <a:spcPts val="0"/>
              </a:spcBef>
              <a:spcAft>
                <a:spcPts val="2400"/>
              </a:spcAft>
              <a:buFont typeface="Arial" panose="020B0604020202020204" pitchFamily="34" charset="0"/>
              <a:buChar char="•"/>
            </a:pPr>
            <a:r>
              <a:rPr lang="en-US" sz="4400" dirty="0">
                <a:latin typeface="Times New Roman" panose="02020603050405020304" pitchFamily="18" charset="0"/>
                <a:ea typeface="Calibri" panose="020F0502020204030204" pitchFamily="34" charset="0"/>
              </a:rPr>
              <a:t>Can </a:t>
            </a:r>
            <a:r>
              <a:rPr lang="en-US" sz="4400" b="1" i="1" u="sng" dirty="0">
                <a:solidFill>
                  <a:srgbClr val="FFFF00"/>
                </a:solidFill>
                <a:latin typeface="Times New Roman" panose="02020603050405020304" pitchFamily="18" charset="0"/>
                <a:ea typeface="Calibri" panose="020F0502020204030204" pitchFamily="34" charset="0"/>
              </a:rPr>
              <a:t>that kind of</a:t>
            </a:r>
            <a:r>
              <a:rPr lang="en-US" sz="4400" dirty="0">
                <a:latin typeface="Times New Roman" panose="02020603050405020304" pitchFamily="18" charset="0"/>
                <a:ea typeface="Calibri" panose="020F0502020204030204" pitchFamily="34" charset="0"/>
              </a:rPr>
              <a:t> faith save him?</a:t>
            </a:r>
          </a:p>
          <a:p>
            <a:pPr marL="1314450" lvl="1" indent="-571500">
              <a:spcBef>
                <a:spcPts val="0"/>
              </a:spcBef>
              <a:spcAft>
                <a:spcPts val="2400"/>
              </a:spcAft>
              <a:buFont typeface="Arial" panose="020B0604020202020204" pitchFamily="34" charset="0"/>
              <a:buChar char="•"/>
            </a:pPr>
            <a:r>
              <a:rPr lang="en-US" sz="4400" dirty="0">
                <a:latin typeface="Times New Roman" panose="02020603050405020304" pitchFamily="18" charset="0"/>
                <a:ea typeface="Calibri" panose="020F0502020204030204" pitchFamily="34" charset="0"/>
              </a:rPr>
              <a:t>Can </a:t>
            </a:r>
            <a:r>
              <a:rPr lang="en-US" sz="4400" b="1" i="1" u="sng" dirty="0">
                <a:solidFill>
                  <a:srgbClr val="FFFF00"/>
                </a:solidFill>
                <a:latin typeface="Times New Roman" panose="02020603050405020304" pitchFamily="18" charset="0"/>
                <a:ea typeface="Calibri" panose="020F0502020204030204" pitchFamily="34" charset="0"/>
              </a:rPr>
              <a:t>such</a:t>
            </a:r>
            <a:r>
              <a:rPr lang="en-US" sz="4400" dirty="0">
                <a:latin typeface="Times New Roman" panose="02020603050405020304" pitchFamily="18" charset="0"/>
                <a:ea typeface="Calibri" panose="020F0502020204030204" pitchFamily="34" charset="0"/>
              </a:rPr>
              <a:t> faith save him?</a:t>
            </a:r>
            <a:endParaRPr lang="en-US" sz="4400" dirty="0">
              <a:ea typeface="Tahoma" pitchFamily="34" charset="0"/>
              <a:cs typeface="Tahoma" pitchFamily="34" charset="0"/>
            </a:endParaRP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8606274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latin typeface="Arial" pitchFamily="34" charset="0"/>
              </a:rPr>
              <a:t>James 1:2-4:</a:t>
            </a:r>
            <a:endParaRPr lang="en-US" sz="4400" dirty="0">
              <a:ea typeface="Tahoma" pitchFamily="34" charset="0"/>
              <a:cs typeface="Tahoma" pitchFamily="34" charset="0"/>
            </a:endParaRPr>
          </a:p>
          <a:p>
            <a:pPr marL="406400" lvl="1" indent="50800">
              <a:spcAft>
                <a:spcPts val="1800"/>
              </a:spcAft>
            </a:pPr>
            <a:r>
              <a:rPr lang="en-US" sz="4400" dirty="0">
                <a:latin typeface="Arial" pitchFamily="34" charset="0"/>
              </a:rPr>
              <a:t>My brethren, count it all joy when you fall into various trials, knowing that the testing of </a:t>
            </a:r>
            <a:r>
              <a:rPr lang="en-US" sz="4400" b="1" i="1" dirty="0">
                <a:solidFill>
                  <a:srgbClr val="FFFF00"/>
                </a:solidFill>
                <a:latin typeface="Arial" pitchFamily="34" charset="0"/>
              </a:rPr>
              <a:t>your faith</a:t>
            </a:r>
            <a:r>
              <a:rPr lang="en-US" sz="4400" dirty="0">
                <a:latin typeface="Arial" pitchFamily="34" charset="0"/>
              </a:rPr>
              <a:t> produces patience.</a:t>
            </a:r>
          </a:p>
          <a:p>
            <a:pPr marL="406400" lvl="1" indent="50800"/>
            <a:r>
              <a:rPr lang="en-US" sz="4400" dirty="0">
                <a:latin typeface="Arial" pitchFamily="34" charset="0"/>
              </a:rPr>
              <a:t>My brethren, count it all joy when you fall into various trials, knowing that the testing of </a:t>
            </a:r>
            <a:r>
              <a:rPr lang="en-US" sz="4400" b="1" i="1" dirty="0">
                <a:solidFill>
                  <a:srgbClr val="FFFF00"/>
                </a:solidFill>
                <a:latin typeface="Arial" pitchFamily="34" charset="0"/>
              </a:rPr>
              <a:t>your </a:t>
            </a:r>
            <a:r>
              <a:rPr lang="en-US" sz="4400" b="1" i="1" u="sng" dirty="0">
                <a:solidFill>
                  <a:srgbClr val="FFFF00"/>
                </a:solidFill>
                <a:latin typeface="Arial" pitchFamily="34" charset="0"/>
              </a:rPr>
              <a:t>kind of</a:t>
            </a:r>
            <a:r>
              <a:rPr lang="en-US" sz="4400" b="1" i="1" dirty="0">
                <a:solidFill>
                  <a:srgbClr val="FFFF00"/>
                </a:solidFill>
                <a:latin typeface="Arial" pitchFamily="34" charset="0"/>
              </a:rPr>
              <a:t> faith</a:t>
            </a:r>
            <a:r>
              <a:rPr lang="en-US" sz="4400" dirty="0">
                <a:latin typeface="Arial" pitchFamily="34" charset="0"/>
              </a:rPr>
              <a:t> produces patience.</a:t>
            </a:r>
            <a:endParaRPr lang="en-US" sz="4400" dirty="0">
              <a:ea typeface="Tahoma" pitchFamily="34" charset="0"/>
              <a:cs typeface="Tahoma" pitchFamily="34" charset="0"/>
            </a:endParaRP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14442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7">
                                            <p:txEl>
                                              <p:pRg st="2" end="2"/>
                                            </p:txEl>
                                          </p:spTgt>
                                        </p:tgtEl>
                                        <p:attrNameLst>
                                          <p:attrName>style.visibility</p:attrName>
                                        </p:attrNameLst>
                                      </p:cBhvr>
                                      <p:to>
                                        <p:strVal val="visible"/>
                                      </p:to>
                                    </p:set>
                                    <p:animEffect transition="in" filter="fade">
                                      <p:cBhvr>
                                        <p:cTn id="7" dur="500"/>
                                        <p:tgtEl>
                                          <p:spTgt spid="5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1800"/>
              </a:spcAft>
            </a:pPr>
            <a:r>
              <a:rPr lang="en-US" sz="4400" i="1" dirty="0"/>
              <a:t>Reformed Theology: </a:t>
            </a:r>
            <a:endParaRPr lang="en-US" sz="4400" dirty="0"/>
          </a:p>
          <a:p>
            <a:pPr marL="1035050" indent="-571500">
              <a:spcAft>
                <a:spcPts val="1800"/>
              </a:spcAft>
              <a:buFont typeface="Arial" panose="020B0604020202020204" pitchFamily="34" charset="0"/>
              <a:buChar char="•"/>
            </a:pPr>
            <a:r>
              <a:rPr lang="en-US" sz="4400" dirty="0"/>
              <a:t>Uses James to add works to salvation by grace.</a:t>
            </a:r>
          </a:p>
          <a:p>
            <a:pPr marL="1035050" indent="-571500">
              <a:spcAft>
                <a:spcPts val="1800"/>
              </a:spcAft>
              <a:buFont typeface="Arial" panose="020B0604020202020204" pitchFamily="34" charset="0"/>
              <a:buChar char="•"/>
            </a:pPr>
            <a:r>
              <a:rPr lang="en-US" sz="4400" dirty="0"/>
              <a:t>Claims that an absence of good works is proof of an unsaved condition. </a:t>
            </a:r>
          </a:p>
          <a:p>
            <a:pPr marL="1035050" indent="-571500">
              <a:spcAft>
                <a:spcPts val="1800"/>
              </a:spcAft>
              <a:buFont typeface="Arial" panose="020B0604020202020204" pitchFamily="34" charset="0"/>
              <a:buChar char="•"/>
            </a:pPr>
            <a:r>
              <a:rPr lang="en-US" sz="4400" dirty="0"/>
              <a:t>Insists that “intellectual” faith is not a “saving faith.”</a:t>
            </a:r>
          </a:p>
        </p:txBody>
      </p:sp>
      <p:sp>
        <p:nvSpPr>
          <p:cNvPr id="5128" name="Text Box 8"/>
          <p:cNvSpPr txBox="1">
            <a:spLocks noChangeArrowheads="1"/>
          </p:cNvSpPr>
          <p:nvPr/>
        </p:nvSpPr>
        <p:spPr bwMode="auto">
          <a:xfrm>
            <a:off x="0" y="834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Introduction</a:t>
            </a:r>
            <a:endParaRPr lang="en-US" sz="4800" dirty="0">
              <a:latin typeface="Arial" charset="0"/>
            </a:endParaRPr>
          </a:p>
        </p:txBody>
      </p:sp>
    </p:spTree>
    <p:extLst>
      <p:ext uri="{BB962C8B-B14F-4D97-AF65-F5344CB8AC3E}">
        <p14:creationId xmlns:p14="http://schemas.microsoft.com/office/powerpoint/2010/main" val="3710544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Correct:</a:t>
            </a:r>
          </a:p>
          <a:p>
            <a:pPr marL="1314450" lvl="1"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Can faith save him?</a:t>
            </a:r>
          </a:p>
          <a:p>
            <a:pPr>
              <a:spcBef>
                <a:spcPts val="0"/>
              </a:spcBef>
              <a:spcAft>
                <a:spcPts val="2400"/>
              </a:spcAft>
            </a:pPr>
            <a:r>
              <a:rPr lang="en-US" sz="4400" dirty="0">
                <a:ea typeface="Tahoma" pitchFamily="34" charset="0"/>
                <a:cs typeface="Tahoma" pitchFamily="34" charset="0"/>
              </a:rPr>
              <a:t>Misleading:</a:t>
            </a:r>
          </a:p>
          <a:p>
            <a:pPr marL="1314450" lvl="1" indent="-571500">
              <a:spcBef>
                <a:spcPts val="0"/>
              </a:spcBef>
              <a:spcAft>
                <a:spcPts val="2400"/>
              </a:spcAft>
              <a:buFont typeface="Arial" panose="020B0604020202020204" pitchFamily="34" charset="0"/>
              <a:buChar char="•"/>
            </a:pPr>
            <a:r>
              <a:rPr lang="en-US" sz="4400" dirty="0">
                <a:latin typeface="Times New Roman" panose="02020603050405020304" pitchFamily="18" charset="0"/>
                <a:ea typeface="Calibri" panose="020F0502020204030204" pitchFamily="34" charset="0"/>
              </a:rPr>
              <a:t>Can </a:t>
            </a:r>
            <a:r>
              <a:rPr lang="en-US" sz="4400" b="1" i="1" u="sng" dirty="0">
                <a:solidFill>
                  <a:srgbClr val="FFFF00"/>
                </a:solidFill>
                <a:latin typeface="Times New Roman" panose="02020603050405020304" pitchFamily="18" charset="0"/>
                <a:ea typeface="Calibri" panose="020F0502020204030204" pitchFamily="34" charset="0"/>
              </a:rPr>
              <a:t>that kind of</a:t>
            </a:r>
            <a:r>
              <a:rPr lang="en-US" sz="4400" dirty="0">
                <a:latin typeface="Times New Roman" panose="02020603050405020304" pitchFamily="18" charset="0"/>
                <a:ea typeface="Calibri" panose="020F0502020204030204" pitchFamily="34" charset="0"/>
              </a:rPr>
              <a:t> faith save him?</a:t>
            </a:r>
          </a:p>
          <a:p>
            <a:pPr marL="1314450" lvl="1" indent="-571500">
              <a:spcBef>
                <a:spcPts val="0"/>
              </a:spcBef>
              <a:spcAft>
                <a:spcPts val="2400"/>
              </a:spcAft>
              <a:buFont typeface="Arial" panose="020B0604020202020204" pitchFamily="34" charset="0"/>
              <a:buChar char="•"/>
            </a:pPr>
            <a:r>
              <a:rPr lang="en-US" sz="4400" dirty="0">
                <a:latin typeface="Times New Roman" panose="02020603050405020304" pitchFamily="18" charset="0"/>
                <a:ea typeface="Calibri" panose="020F0502020204030204" pitchFamily="34" charset="0"/>
              </a:rPr>
              <a:t>Can </a:t>
            </a:r>
            <a:r>
              <a:rPr lang="en-US" sz="4400" b="1" i="1" u="sng" dirty="0">
                <a:solidFill>
                  <a:srgbClr val="FFFF00"/>
                </a:solidFill>
                <a:latin typeface="Times New Roman" panose="02020603050405020304" pitchFamily="18" charset="0"/>
                <a:ea typeface="Calibri" panose="020F0502020204030204" pitchFamily="34" charset="0"/>
              </a:rPr>
              <a:t>such</a:t>
            </a:r>
            <a:r>
              <a:rPr lang="en-US" sz="4400" dirty="0">
                <a:latin typeface="Times New Roman" panose="02020603050405020304" pitchFamily="18" charset="0"/>
                <a:ea typeface="Calibri" panose="020F0502020204030204" pitchFamily="34" charset="0"/>
              </a:rPr>
              <a:t> faith save him?</a:t>
            </a:r>
            <a:endParaRPr lang="en-US" sz="4400" dirty="0">
              <a:ea typeface="Tahoma" pitchFamily="34" charset="0"/>
              <a:cs typeface="Tahoma" pitchFamily="34" charset="0"/>
            </a:endParaRP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3113879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grpSp>
        <p:nvGrpSpPr>
          <p:cNvPr id="3" name="Group 2">
            <a:extLst>
              <a:ext uri="{FF2B5EF4-FFF2-40B4-BE49-F238E27FC236}">
                <a16:creationId xmlns:a16="http://schemas.microsoft.com/office/drawing/2014/main" id="{4EC4751B-2A12-4C5A-9C50-25574935310F}"/>
              </a:ext>
            </a:extLst>
          </p:cNvPr>
          <p:cNvGrpSpPr/>
          <p:nvPr/>
        </p:nvGrpSpPr>
        <p:grpSpPr>
          <a:xfrm>
            <a:off x="5257800" y="1904999"/>
            <a:ext cx="6858000" cy="4572001"/>
            <a:chOff x="4876800" y="1904999"/>
            <a:chExt cx="6858000" cy="4572001"/>
          </a:xfrm>
        </p:grpSpPr>
        <p:pic>
          <p:nvPicPr>
            <p:cNvPr id="2" name="Picture 1">
              <a:extLst>
                <a:ext uri="{FF2B5EF4-FFF2-40B4-BE49-F238E27FC236}">
                  <a16:creationId xmlns:a16="http://schemas.microsoft.com/office/drawing/2014/main" id="{C54022C9-E6DF-44BE-B5F7-4AF89F8F1030}"/>
                </a:ext>
              </a:extLst>
            </p:cNvPr>
            <p:cNvPicPr>
              <a:picLocks noChangeAspect="1"/>
            </p:cNvPicPr>
            <p:nvPr/>
          </p:nvPicPr>
          <p:blipFill>
            <a:blip r:embed="rId3"/>
            <a:stretch>
              <a:fillRect/>
            </a:stretch>
          </p:blipFill>
          <p:spPr>
            <a:xfrm>
              <a:off x="4876800" y="1905000"/>
              <a:ext cx="6858000" cy="4572000"/>
            </a:xfrm>
            <a:prstGeom prst="rect">
              <a:avLst/>
            </a:prstGeom>
          </p:spPr>
        </p:pic>
        <p:sp>
          <p:nvSpPr>
            <p:cNvPr id="5127" name="Text Box 7"/>
            <p:cNvSpPr txBox="1">
              <a:spLocks noChangeArrowheads="1"/>
            </p:cNvSpPr>
            <p:nvPr/>
          </p:nvSpPr>
          <p:spPr bwMode="auto">
            <a:xfrm>
              <a:off x="5181600" y="1904999"/>
              <a:ext cx="213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4400" b="1" dirty="0">
                  <a:solidFill>
                    <a:srgbClr val="000000"/>
                  </a:solidFill>
                  <a:ea typeface="Tahoma" pitchFamily="34" charset="0"/>
                  <a:cs typeface="Tahoma" pitchFamily="34" charset="0"/>
                </a:rPr>
                <a:t>Paul</a:t>
              </a:r>
            </a:p>
          </p:txBody>
        </p:sp>
        <p:sp>
          <p:nvSpPr>
            <p:cNvPr id="5" name="Text Box 7">
              <a:extLst>
                <a:ext uri="{FF2B5EF4-FFF2-40B4-BE49-F238E27FC236}">
                  <a16:creationId xmlns:a16="http://schemas.microsoft.com/office/drawing/2014/main" id="{F3E2380C-BC5D-44B3-9580-F6ED106A0E8B}"/>
                </a:ext>
              </a:extLst>
            </p:cNvPr>
            <p:cNvSpPr txBox="1">
              <a:spLocks noChangeArrowheads="1"/>
            </p:cNvSpPr>
            <p:nvPr/>
          </p:nvSpPr>
          <p:spPr bwMode="auto">
            <a:xfrm>
              <a:off x="9067800" y="1904999"/>
              <a:ext cx="213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4400" b="1" dirty="0">
                  <a:solidFill>
                    <a:srgbClr val="000000"/>
                  </a:solidFill>
                  <a:ea typeface="Tahoma" pitchFamily="34" charset="0"/>
                  <a:cs typeface="Tahoma" pitchFamily="34" charset="0"/>
                </a:rPr>
                <a:t>James</a:t>
              </a:r>
            </a:p>
          </p:txBody>
        </p:sp>
      </p:grpSp>
      <p:sp>
        <p:nvSpPr>
          <p:cNvPr id="6" name="Text Box 7">
            <a:extLst>
              <a:ext uri="{FF2B5EF4-FFF2-40B4-BE49-F238E27FC236}">
                <a16:creationId xmlns:a16="http://schemas.microsoft.com/office/drawing/2014/main" id="{2217A371-4675-40AB-B852-722DD22578E7}"/>
              </a:ext>
            </a:extLst>
          </p:cNvPr>
          <p:cNvSpPr txBox="1">
            <a:spLocks noChangeArrowheads="1"/>
          </p:cNvSpPr>
          <p:nvPr/>
        </p:nvSpPr>
        <p:spPr bwMode="auto">
          <a:xfrm>
            <a:off x="457200" y="1904999"/>
            <a:ext cx="480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What did James mean?</a:t>
            </a:r>
          </a:p>
          <a:p>
            <a:pPr>
              <a:spcBef>
                <a:spcPts val="0"/>
              </a:spcBef>
              <a:spcAft>
                <a:spcPts val="2400"/>
              </a:spcAft>
            </a:pPr>
            <a:r>
              <a:rPr lang="en-US" sz="4400" dirty="0">
                <a:ea typeface="Tahoma" pitchFamily="34" charset="0"/>
                <a:cs typeface="Tahoma" pitchFamily="34" charset="0"/>
              </a:rPr>
              <a:t>Was he teaching salvation by works?</a:t>
            </a:r>
          </a:p>
        </p:txBody>
      </p:sp>
    </p:spTree>
    <p:extLst>
      <p:ext uri="{BB962C8B-B14F-4D97-AF65-F5344CB8AC3E}">
        <p14:creationId xmlns:p14="http://schemas.microsoft.com/office/powerpoint/2010/main" val="2820709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506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685800" lvl="1" indent="-685800">
              <a:spcBef>
                <a:spcPts val="0"/>
              </a:spcBef>
              <a:spcAft>
                <a:spcPts val="2400"/>
              </a:spcAft>
              <a:buFont typeface="+mj-lt"/>
              <a:buAutoNum type="arabicPeriod"/>
            </a:pPr>
            <a:r>
              <a:rPr lang="en-US" sz="4400" dirty="0">
                <a:ea typeface="Tahoma" pitchFamily="34" charset="0"/>
                <a:cs typeface="Tahoma" pitchFamily="34" charset="0"/>
              </a:rPr>
              <a:t>Past Tense: We </a:t>
            </a:r>
            <a:r>
              <a:rPr lang="en-US" sz="4400" i="1" dirty="0">
                <a:ea typeface="Tahoma" pitchFamily="34" charset="0"/>
                <a:cs typeface="Tahoma" pitchFamily="34" charset="0"/>
              </a:rPr>
              <a:t>were</a:t>
            </a:r>
            <a:r>
              <a:rPr lang="en-US" sz="4400" dirty="0">
                <a:ea typeface="Tahoma" pitchFamily="34" charset="0"/>
                <a:cs typeface="Tahoma" pitchFamily="34" charset="0"/>
              </a:rPr>
              <a:t> delivered from the penalty of sin. </a:t>
            </a:r>
          </a:p>
          <a:p>
            <a:pPr marL="685800" lvl="1" indent="-685800">
              <a:spcBef>
                <a:spcPts val="0"/>
              </a:spcBef>
              <a:spcAft>
                <a:spcPts val="2400"/>
              </a:spcAft>
              <a:buFont typeface="+mj-lt"/>
              <a:buAutoNum type="arabicPeriod"/>
            </a:pPr>
            <a:r>
              <a:rPr lang="en-US" sz="4400" dirty="0">
                <a:ea typeface="Tahoma" pitchFamily="34" charset="0"/>
                <a:cs typeface="Tahoma" pitchFamily="34" charset="0"/>
              </a:rPr>
              <a:t>Present Tense: We </a:t>
            </a:r>
            <a:r>
              <a:rPr lang="en-US" sz="4400" i="1" dirty="0">
                <a:ea typeface="Tahoma" pitchFamily="34" charset="0"/>
                <a:cs typeface="Tahoma" pitchFamily="34" charset="0"/>
              </a:rPr>
              <a:t>are</a:t>
            </a:r>
            <a:r>
              <a:rPr lang="en-US" sz="4400" dirty="0">
                <a:ea typeface="Tahoma" pitchFamily="34" charset="0"/>
                <a:cs typeface="Tahoma" pitchFamily="34" charset="0"/>
              </a:rPr>
              <a:t> being delivered from the power of sin . </a:t>
            </a:r>
          </a:p>
          <a:p>
            <a:pPr marL="685800" lvl="1" indent="-685800">
              <a:spcBef>
                <a:spcPts val="0"/>
              </a:spcBef>
              <a:spcAft>
                <a:spcPts val="2400"/>
              </a:spcAft>
              <a:buFont typeface="+mj-lt"/>
              <a:buAutoNum type="arabicPeriod"/>
            </a:pPr>
            <a:r>
              <a:rPr lang="en-US" sz="4400" dirty="0">
                <a:ea typeface="Tahoma" pitchFamily="34" charset="0"/>
                <a:cs typeface="Tahoma" pitchFamily="34" charset="0"/>
              </a:rPr>
              <a:t>Future Tense: We </a:t>
            </a:r>
            <a:r>
              <a:rPr lang="en-US" sz="4400" i="1" dirty="0">
                <a:ea typeface="Tahoma" pitchFamily="34" charset="0"/>
                <a:cs typeface="Tahoma" pitchFamily="34" charset="0"/>
              </a:rPr>
              <a:t>will be </a:t>
            </a:r>
            <a:r>
              <a:rPr lang="en-US" sz="4400" dirty="0">
                <a:ea typeface="Tahoma" pitchFamily="34" charset="0"/>
                <a:cs typeface="Tahoma" pitchFamily="34" charset="0"/>
              </a:rPr>
              <a:t>delivered from the presence of sin.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750721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506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685800" lvl="1" indent="-685800">
              <a:spcBef>
                <a:spcPts val="0"/>
              </a:spcBef>
              <a:spcAft>
                <a:spcPts val="2400"/>
              </a:spcAft>
              <a:buFont typeface="+mj-lt"/>
              <a:buAutoNum type="arabicPeriod"/>
            </a:pPr>
            <a:r>
              <a:rPr lang="en-US" sz="4400" strike="sngStrike" dirty="0">
                <a:ea typeface="Tahoma" pitchFamily="34" charset="0"/>
                <a:cs typeface="Tahoma" pitchFamily="34" charset="0"/>
              </a:rPr>
              <a:t>Past Tense: We </a:t>
            </a:r>
            <a:r>
              <a:rPr lang="en-US" sz="4400" i="1" strike="sngStrike" dirty="0">
                <a:ea typeface="Tahoma" pitchFamily="34" charset="0"/>
                <a:cs typeface="Tahoma" pitchFamily="34" charset="0"/>
              </a:rPr>
              <a:t>were</a:t>
            </a:r>
            <a:r>
              <a:rPr lang="en-US" sz="4400" strike="sngStrike" dirty="0">
                <a:ea typeface="Tahoma" pitchFamily="34" charset="0"/>
                <a:cs typeface="Tahoma" pitchFamily="34" charset="0"/>
              </a:rPr>
              <a:t> delivered from the penalty of sin. </a:t>
            </a:r>
          </a:p>
          <a:p>
            <a:pPr marL="685800" lvl="1" indent="-685800">
              <a:spcBef>
                <a:spcPts val="0"/>
              </a:spcBef>
              <a:spcAft>
                <a:spcPts val="2400"/>
              </a:spcAft>
              <a:buFont typeface="+mj-lt"/>
              <a:buAutoNum type="arabicPeriod"/>
            </a:pPr>
            <a:r>
              <a:rPr lang="en-US" sz="4400" dirty="0">
                <a:ea typeface="Tahoma" pitchFamily="34" charset="0"/>
                <a:cs typeface="Tahoma" pitchFamily="34" charset="0"/>
              </a:rPr>
              <a:t>Present Tense: We </a:t>
            </a:r>
            <a:r>
              <a:rPr lang="en-US" sz="4400" i="1" dirty="0">
                <a:ea typeface="Tahoma" pitchFamily="34" charset="0"/>
                <a:cs typeface="Tahoma" pitchFamily="34" charset="0"/>
              </a:rPr>
              <a:t>are</a:t>
            </a:r>
            <a:r>
              <a:rPr lang="en-US" sz="4400" dirty="0">
                <a:ea typeface="Tahoma" pitchFamily="34" charset="0"/>
                <a:cs typeface="Tahoma" pitchFamily="34" charset="0"/>
              </a:rPr>
              <a:t> being delivered from the power of sin. </a:t>
            </a:r>
          </a:p>
          <a:p>
            <a:pPr marL="685800" lvl="1" indent="-685800">
              <a:spcBef>
                <a:spcPts val="0"/>
              </a:spcBef>
              <a:spcAft>
                <a:spcPts val="2400"/>
              </a:spcAft>
              <a:buFont typeface="+mj-lt"/>
              <a:buAutoNum type="arabicPeriod"/>
            </a:pPr>
            <a:r>
              <a:rPr lang="en-US" sz="4400" dirty="0">
                <a:ea typeface="Tahoma" pitchFamily="34" charset="0"/>
                <a:cs typeface="Tahoma" pitchFamily="34" charset="0"/>
              </a:rPr>
              <a:t>Future Tense: We </a:t>
            </a:r>
            <a:r>
              <a:rPr lang="en-US" sz="4400" i="1" dirty="0">
                <a:ea typeface="Tahoma" pitchFamily="34" charset="0"/>
                <a:cs typeface="Tahoma" pitchFamily="34" charset="0"/>
              </a:rPr>
              <a:t>will be </a:t>
            </a:r>
            <a:r>
              <a:rPr lang="en-US" sz="4400" dirty="0">
                <a:ea typeface="Tahoma" pitchFamily="34" charset="0"/>
                <a:cs typeface="Tahoma" pitchFamily="34" charset="0"/>
              </a:rPr>
              <a:t>delivered from the presence of sin.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1564056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506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685800" lvl="1" indent="-685800">
              <a:spcBef>
                <a:spcPts val="0"/>
              </a:spcBef>
              <a:spcAft>
                <a:spcPts val="2400"/>
              </a:spcAft>
              <a:buFont typeface="+mj-lt"/>
              <a:buAutoNum type="arabicPeriod"/>
            </a:pPr>
            <a:r>
              <a:rPr lang="en-US" sz="4400" strike="sngStrike" dirty="0">
                <a:ea typeface="Tahoma" pitchFamily="34" charset="0"/>
                <a:cs typeface="Tahoma" pitchFamily="34" charset="0"/>
              </a:rPr>
              <a:t>Past Tense: We </a:t>
            </a:r>
            <a:r>
              <a:rPr lang="en-US" sz="4400" i="1" strike="sngStrike" dirty="0">
                <a:ea typeface="Tahoma" pitchFamily="34" charset="0"/>
                <a:cs typeface="Tahoma" pitchFamily="34" charset="0"/>
              </a:rPr>
              <a:t>were</a:t>
            </a:r>
            <a:r>
              <a:rPr lang="en-US" sz="4400" strike="sngStrike" dirty="0">
                <a:ea typeface="Tahoma" pitchFamily="34" charset="0"/>
                <a:cs typeface="Tahoma" pitchFamily="34" charset="0"/>
              </a:rPr>
              <a:t> delivered from the penalty of sin. </a:t>
            </a:r>
          </a:p>
          <a:p>
            <a:pPr marL="685800" lvl="1" indent="-685800">
              <a:spcBef>
                <a:spcPts val="0"/>
              </a:spcBef>
              <a:spcAft>
                <a:spcPts val="2400"/>
              </a:spcAft>
              <a:buFont typeface="+mj-lt"/>
              <a:buAutoNum type="arabicPeriod"/>
            </a:pPr>
            <a:r>
              <a:rPr lang="en-US" sz="4400" dirty="0">
                <a:ea typeface="Tahoma" pitchFamily="34" charset="0"/>
                <a:cs typeface="Tahoma" pitchFamily="34" charset="0"/>
              </a:rPr>
              <a:t>Present Tense: We </a:t>
            </a:r>
            <a:r>
              <a:rPr lang="en-US" sz="4400" i="1" dirty="0">
                <a:ea typeface="Tahoma" pitchFamily="34" charset="0"/>
                <a:cs typeface="Tahoma" pitchFamily="34" charset="0"/>
              </a:rPr>
              <a:t>are</a:t>
            </a:r>
            <a:r>
              <a:rPr lang="en-US" sz="4400" dirty="0">
                <a:ea typeface="Tahoma" pitchFamily="34" charset="0"/>
                <a:cs typeface="Tahoma" pitchFamily="34" charset="0"/>
              </a:rPr>
              <a:t> being delivered from the power of sin. </a:t>
            </a:r>
          </a:p>
          <a:p>
            <a:pPr marL="685800" lvl="1" indent="-685800">
              <a:spcBef>
                <a:spcPts val="0"/>
              </a:spcBef>
              <a:spcAft>
                <a:spcPts val="2400"/>
              </a:spcAft>
              <a:buFont typeface="+mj-lt"/>
              <a:buAutoNum type="arabicPeriod"/>
            </a:pPr>
            <a:r>
              <a:rPr lang="en-US" sz="4400" strike="sngStrike" dirty="0">
                <a:ea typeface="Tahoma" pitchFamily="34" charset="0"/>
                <a:cs typeface="Tahoma" pitchFamily="34" charset="0"/>
              </a:rPr>
              <a:t>Future Tense: We </a:t>
            </a:r>
            <a:r>
              <a:rPr lang="en-US" sz="4400" i="1" strike="sngStrike" dirty="0">
                <a:ea typeface="Tahoma" pitchFamily="34" charset="0"/>
                <a:cs typeface="Tahoma" pitchFamily="34" charset="0"/>
              </a:rPr>
              <a:t>will be </a:t>
            </a:r>
            <a:r>
              <a:rPr lang="en-US" sz="4400" strike="sngStrike" dirty="0">
                <a:ea typeface="Tahoma" pitchFamily="34" charset="0"/>
                <a:cs typeface="Tahoma" pitchFamily="34" charset="0"/>
              </a:rPr>
              <a:t>delivered from the presence of sin.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2380314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506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685800" lvl="1" indent="-685800">
              <a:spcBef>
                <a:spcPts val="0"/>
              </a:spcBef>
              <a:spcAft>
                <a:spcPts val="2400"/>
              </a:spcAft>
              <a:buFont typeface="+mj-lt"/>
              <a:buAutoNum type="arabicPeriod"/>
            </a:pPr>
            <a:r>
              <a:rPr lang="en-US" sz="4400" strike="sngStrike" dirty="0">
                <a:solidFill>
                  <a:schemeClr val="bg2">
                    <a:lumMod val="60000"/>
                    <a:lumOff val="40000"/>
                  </a:schemeClr>
                </a:solidFill>
                <a:ea typeface="Tahoma" pitchFamily="34" charset="0"/>
                <a:cs typeface="Tahoma" pitchFamily="34" charset="0"/>
              </a:rPr>
              <a:t>Past Tense: We </a:t>
            </a:r>
            <a:r>
              <a:rPr lang="en-US" sz="4400" i="1" strike="sngStrike" dirty="0">
                <a:solidFill>
                  <a:schemeClr val="bg2">
                    <a:lumMod val="60000"/>
                    <a:lumOff val="40000"/>
                  </a:schemeClr>
                </a:solidFill>
                <a:ea typeface="Tahoma" pitchFamily="34" charset="0"/>
                <a:cs typeface="Tahoma" pitchFamily="34" charset="0"/>
              </a:rPr>
              <a:t>were</a:t>
            </a:r>
            <a:r>
              <a:rPr lang="en-US" sz="4400" strike="sngStrike" dirty="0">
                <a:solidFill>
                  <a:schemeClr val="bg2">
                    <a:lumMod val="60000"/>
                    <a:lumOff val="40000"/>
                  </a:schemeClr>
                </a:solidFill>
                <a:ea typeface="Tahoma" pitchFamily="34" charset="0"/>
                <a:cs typeface="Tahoma" pitchFamily="34" charset="0"/>
              </a:rPr>
              <a:t> delivered from the penalty of sin. </a:t>
            </a:r>
          </a:p>
          <a:p>
            <a:pPr marL="685800" lvl="1" indent="-685800">
              <a:spcBef>
                <a:spcPts val="0"/>
              </a:spcBef>
              <a:spcAft>
                <a:spcPts val="2400"/>
              </a:spcAft>
              <a:buFont typeface="+mj-lt"/>
              <a:buAutoNum type="arabicPeriod"/>
            </a:pPr>
            <a:r>
              <a:rPr lang="en-US" sz="4400" dirty="0">
                <a:solidFill>
                  <a:srgbClr val="FFFF00"/>
                </a:solidFill>
                <a:ea typeface="Tahoma" pitchFamily="34" charset="0"/>
                <a:cs typeface="Tahoma" pitchFamily="34" charset="0"/>
              </a:rPr>
              <a:t>Present Tense: We </a:t>
            </a:r>
            <a:r>
              <a:rPr lang="en-US" sz="4400" i="1" dirty="0">
                <a:solidFill>
                  <a:srgbClr val="FFFF00"/>
                </a:solidFill>
                <a:ea typeface="Tahoma" pitchFamily="34" charset="0"/>
                <a:cs typeface="Tahoma" pitchFamily="34" charset="0"/>
              </a:rPr>
              <a:t>are</a:t>
            </a:r>
            <a:r>
              <a:rPr lang="en-US" sz="4400" dirty="0">
                <a:solidFill>
                  <a:srgbClr val="FFFF00"/>
                </a:solidFill>
                <a:ea typeface="Tahoma" pitchFamily="34" charset="0"/>
                <a:cs typeface="Tahoma" pitchFamily="34" charset="0"/>
              </a:rPr>
              <a:t> being delivered from the power of sin. </a:t>
            </a:r>
          </a:p>
          <a:p>
            <a:pPr marL="685800" lvl="1" indent="-685800">
              <a:spcBef>
                <a:spcPts val="0"/>
              </a:spcBef>
              <a:spcAft>
                <a:spcPts val="2400"/>
              </a:spcAft>
              <a:buFont typeface="+mj-lt"/>
              <a:buAutoNum type="arabicPeriod"/>
            </a:pPr>
            <a:r>
              <a:rPr lang="en-US" sz="4400" strike="sngStrike" dirty="0">
                <a:solidFill>
                  <a:schemeClr val="bg2">
                    <a:lumMod val="60000"/>
                    <a:lumOff val="40000"/>
                  </a:schemeClr>
                </a:solidFill>
                <a:ea typeface="Tahoma" pitchFamily="34" charset="0"/>
                <a:cs typeface="Tahoma" pitchFamily="34" charset="0"/>
              </a:rPr>
              <a:t>Future Tense: We </a:t>
            </a:r>
            <a:r>
              <a:rPr lang="en-US" sz="4400" i="1" strike="sngStrike" dirty="0">
                <a:solidFill>
                  <a:schemeClr val="bg2">
                    <a:lumMod val="60000"/>
                    <a:lumOff val="40000"/>
                  </a:schemeClr>
                </a:solidFill>
                <a:ea typeface="Tahoma" pitchFamily="34" charset="0"/>
                <a:cs typeface="Tahoma" pitchFamily="34" charset="0"/>
              </a:rPr>
              <a:t>will be </a:t>
            </a:r>
            <a:r>
              <a:rPr lang="en-US" sz="4400" strike="sngStrike" dirty="0">
                <a:solidFill>
                  <a:schemeClr val="bg2">
                    <a:lumMod val="60000"/>
                    <a:lumOff val="40000"/>
                  </a:schemeClr>
                </a:solidFill>
                <a:ea typeface="Tahoma" pitchFamily="34" charset="0"/>
                <a:cs typeface="Tahoma" pitchFamily="34" charset="0"/>
              </a:rPr>
              <a:t>delivered from the presence of sin. </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1027141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47244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Works are </a:t>
            </a:r>
            <a:r>
              <a:rPr lang="en-US" sz="4400" b="1" u="sng" dirty="0">
                <a:ea typeface="Tahoma" pitchFamily="34" charset="0"/>
                <a:cs typeface="Tahoma" pitchFamily="34" charset="0"/>
              </a:rPr>
              <a:t>never</a:t>
            </a:r>
            <a:r>
              <a:rPr lang="en-US" sz="4400" dirty="0">
                <a:ea typeface="Tahoma" pitchFamily="34" charset="0"/>
                <a:cs typeface="Tahoma" pitchFamily="34" charset="0"/>
              </a:rPr>
              <a:t> a condition for the Past Tense aspect of salvation.</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grpSp>
        <p:nvGrpSpPr>
          <p:cNvPr id="3" name="Group 2">
            <a:extLst>
              <a:ext uri="{FF2B5EF4-FFF2-40B4-BE49-F238E27FC236}">
                <a16:creationId xmlns:a16="http://schemas.microsoft.com/office/drawing/2014/main" id="{4B93D14C-4429-443B-B5EF-7B0433CFCFA9}"/>
              </a:ext>
            </a:extLst>
          </p:cNvPr>
          <p:cNvGrpSpPr/>
          <p:nvPr/>
        </p:nvGrpSpPr>
        <p:grpSpPr>
          <a:xfrm>
            <a:off x="6477000" y="2209800"/>
            <a:ext cx="5368995" cy="4434788"/>
            <a:chOff x="6477000" y="2209800"/>
            <a:chExt cx="5368995" cy="4434788"/>
          </a:xfrm>
        </p:grpSpPr>
        <p:pic>
          <p:nvPicPr>
            <p:cNvPr id="2" name="Picture 1">
              <a:extLst>
                <a:ext uri="{FF2B5EF4-FFF2-40B4-BE49-F238E27FC236}">
                  <a16:creationId xmlns:a16="http://schemas.microsoft.com/office/drawing/2014/main" id="{83808760-4A46-4293-B061-040E1936D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3792" y="2718934"/>
              <a:ext cx="5035410" cy="3416521"/>
            </a:xfrm>
            <a:prstGeom prst="rect">
              <a:avLst/>
            </a:prstGeom>
          </p:spPr>
        </p:pic>
        <p:sp>
          <p:nvSpPr>
            <p:cNvPr id="5" name="&quot;Not Allowed&quot; Symbol 4">
              <a:extLst>
                <a:ext uri="{FF2B5EF4-FFF2-40B4-BE49-F238E27FC236}">
                  <a16:creationId xmlns:a16="http://schemas.microsoft.com/office/drawing/2014/main" id="{967EA6C9-563D-40B9-9C04-B08B124D037E}"/>
                </a:ext>
              </a:extLst>
            </p:cNvPr>
            <p:cNvSpPr/>
            <p:nvPr/>
          </p:nvSpPr>
          <p:spPr bwMode="auto">
            <a:xfrm>
              <a:off x="6477000" y="2209800"/>
              <a:ext cx="5368995" cy="4434788"/>
            </a:xfrm>
            <a:prstGeom prst="noSmoking">
              <a:avLst/>
            </a:prstGeom>
            <a:solidFill>
              <a:srgbClr val="FF0000">
                <a:alpha val="3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grpSp>
    </p:spTree>
    <p:extLst>
      <p:ext uri="{BB962C8B-B14F-4D97-AF65-F5344CB8AC3E}">
        <p14:creationId xmlns:p14="http://schemas.microsoft.com/office/powerpoint/2010/main" val="4035128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65024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Works </a:t>
            </a:r>
            <a:r>
              <a:rPr lang="en-US" sz="4400" b="1" u="sng" dirty="0">
                <a:ea typeface="Tahoma" pitchFamily="34" charset="0"/>
                <a:cs typeface="Tahoma" pitchFamily="34" charset="0"/>
              </a:rPr>
              <a:t>are</a:t>
            </a:r>
            <a:r>
              <a:rPr lang="en-US" sz="4400" dirty="0">
                <a:ea typeface="Tahoma" pitchFamily="34" charset="0"/>
                <a:cs typeface="Tahoma" pitchFamily="34" charset="0"/>
              </a:rPr>
              <a:t> a condition for the Present Tense aspect of salvation. </a:t>
            </a:r>
          </a:p>
          <a:p>
            <a:pPr>
              <a:spcBef>
                <a:spcPts val="0"/>
              </a:spcBef>
              <a:spcAft>
                <a:spcPts val="2400"/>
              </a:spcAft>
            </a:pPr>
            <a:r>
              <a:rPr lang="en-US" sz="4400" dirty="0">
                <a:ea typeface="Tahoma" pitchFamily="34" charset="0"/>
                <a:cs typeface="Tahoma" pitchFamily="34" charset="0"/>
              </a:rPr>
              <a:t>Believers need to be delivered from things that might damage the soul or life (James 1:21).</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pic>
        <p:nvPicPr>
          <p:cNvPr id="2" name="Picture 1">
            <a:extLst>
              <a:ext uri="{FF2B5EF4-FFF2-40B4-BE49-F238E27FC236}">
                <a16:creationId xmlns:a16="http://schemas.microsoft.com/office/drawing/2014/main" id="{7E97A454-456E-4C07-A09B-946A6CC09B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0700" y="1345822"/>
            <a:ext cx="3556000" cy="5013247"/>
          </a:xfrm>
          <a:prstGeom prst="rect">
            <a:avLst/>
          </a:prstGeom>
        </p:spPr>
      </p:pic>
    </p:spTree>
    <p:extLst>
      <p:ext uri="{BB962C8B-B14F-4D97-AF65-F5344CB8AC3E}">
        <p14:creationId xmlns:p14="http://schemas.microsoft.com/office/powerpoint/2010/main" val="34527519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pic>
        <p:nvPicPr>
          <p:cNvPr id="2" name="Picture 1">
            <a:extLst>
              <a:ext uri="{FF2B5EF4-FFF2-40B4-BE49-F238E27FC236}">
                <a16:creationId xmlns:a16="http://schemas.microsoft.com/office/drawing/2014/main" id="{A06203DD-71F4-4F9B-B4AB-25F02BD95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 y="1181100"/>
            <a:ext cx="11049000" cy="5524500"/>
          </a:xfrm>
          <a:prstGeom prst="rect">
            <a:avLst/>
          </a:prstGeom>
        </p:spPr>
      </p:pic>
      <p:sp>
        <p:nvSpPr>
          <p:cNvPr id="5127" name="Text Box 7"/>
          <p:cNvSpPr txBox="1">
            <a:spLocks noChangeArrowheads="1"/>
          </p:cNvSpPr>
          <p:nvPr/>
        </p:nvSpPr>
        <p:spPr bwMode="auto">
          <a:xfrm>
            <a:off x="762000" y="1638300"/>
            <a:ext cx="28194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6000" b="1" dirty="0">
                <a:solidFill>
                  <a:srgbClr val="260414"/>
                </a:solidFill>
                <a:ea typeface="Tahoma" pitchFamily="34" charset="0"/>
                <a:cs typeface="Tahoma" pitchFamily="34" charset="0"/>
              </a:rPr>
              <a:t>Faith</a:t>
            </a:r>
            <a:endParaRPr lang="en-US" sz="4400" b="1" dirty="0">
              <a:solidFill>
                <a:srgbClr val="260414"/>
              </a:solidFill>
              <a:ea typeface="Tahoma" pitchFamily="34" charset="0"/>
              <a:cs typeface="Tahoma" pitchFamily="34" charset="0"/>
            </a:endParaRPr>
          </a:p>
        </p:txBody>
      </p:sp>
      <p:sp>
        <p:nvSpPr>
          <p:cNvPr id="5" name="Text Box 7">
            <a:extLst>
              <a:ext uri="{FF2B5EF4-FFF2-40B4-BE49-F238E27FC236}">
                <a16:creationId xmlns:a16="http://schemas.microsoft.com/office/drawing/2014/main" id="{A9191F3E-5377-4589-8E97-D866E3C59504}"/>
              </a:ext>
            </a:extLst>
          </p:cNvPr>
          <p:cNvSpPr txBox="1">
            <a:spLocks noChangeArrowheads="1"/>
          </p:cNvSpPr>
          <p:nvPr/>
        </p:nvSpPr>
        <p:spPr bwMode="auto">
          <a:xfrm>
            <a:off x="8610600" y="1638300"/>
            <a:ext cx="28194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6000" b="1" dirty="0">
                <a:solidFill>
                  <a:srgbClr val="260414"/>
                </a:solidFill>
                <a:ea typeface="Tahoma" pitchFamily="34" charset="0"/>
                <a:cs typeface="Tahoma" pitchFamily="34" charset="0"/>
              </a:rPr>
              <a:t>Works</a:t>
            </a:r>
            <a:endParaRPr lang="en-US" sz="4400" b="1" dirty="0">
              <a:solidFill>
                <a:srgbClr val="260414"/>
              </a:solidFill>
              <a:ea typeface="Tahoma" pitchFamily="34" charset="0"/>
              <a:cs typeface="Tahoma" pitchFamily="34" charset="0"/>
            </a:endParaRPr>
          </a:p>
        </p:txBody>
      </p:sp>
      <p:sp>
        <p:nvSpPr>
          <p:cNvPr id="6" name="Text Box 7">
            <a:extLst>
              <a:ext uri="{FF2B5EF4-FFF2-40B4-BE49-F238E27FC236}">
                <a16:creationId xmlns:a16="http://schemas.microsoft.com/office/drawing/2014/main" id="{C38E27F7-4A7A-4CE8-A08C-9B18A5570E13}"/>
              </a:ext>
            </a:extLst>
          </p:cNvPr>
          <p:cNvSpPr txBox="1">
            <a:spLocks noChangeArrowheads="1"/>
          </p:cNvSpPr>
          <p:nvPr/>
        </p:nvSpPr>
        <p:spPr bwMode="auto">
          <a:xfrm>
            <a:off x="4572000" y="3435518"/>
            <a:ext cx="2819400"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6000" b="1" i="1" dirty="0">
                <a:solidFill>
                  <a:srgbClr val="260414"/>
                </a:solidFill>
                <a:ea typeface="Tahoma" pitchFamily="34" charset="0"/>
                <a:cs typeface="Tahoma" pitchFamily="34" charset="0"/>
              </a:rPr>
              <a:t>Plus</a:t>
            </a:r>
            <a:endParaRPr lang="en-US" sz="4400" b="1" i="1" dirty="0">
              <a:solidFill>
                <a:srgbClr val="260414"/>
              </a:solidFill>
              <a:ea typeface="Tahoma" pitchFamily="34" charset="0"/>
              <a:cs typeface="Tahoma" pitchFamily="34" charset="0"/>
            </a:endParaRPr>
          </a:p>
        </p:txBody>
      </p:sp>
      <p:sp>
        <p:nvSpPr>
          <p:cNvPr id="7" name="Text Box 7">
            <a:extLst>
              <a:ext uri="{FF2B5EF4-FFF2-40B4-BE49-F238E27FC236}">
                <a16:creationId xmlns:a16="http://schemas.microsoft.com/office/drawing/2014/main" id="{F95C0ABC-3349-4AA3-BF44-2EFE3DF3B67D}"/>
              </a:ext>
            </a:extLst>
          </p:cNvPr>
          <p:cNvSpPr txBox="1">
            <a:spLocks noChangeArrowheads="1"/>
          </p:cNvSpPr>
          <p:nvPr/>
        </p:nvSpPr>
        <p:spPr bwMode="auto">
          <a:xfrm>
            <a:off x="571500" y="5874603"/>
            <a:ext cx="11049000"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4800" b="1" dirty="0">
                <a:ln>
                  <a:solidFill>
                    <a:srgbClr val="000000"/>
                  </a:solidFill>
                </a:ln>
                <a:ea typeface="Tahoma" pitchFamily="34" charset="0"/>
                <a:cs typeface="Tahoma" pitchFamily="34" charset="0"/>
              </a:rPr>
              <a:t>Equals Christian Growth</a:t>
            </a:r>
            <a:endParaRPr lang="en-US" sz="3600" b="1" dirty="0">
              <a:ln>
                <a:solidFill>
                  <a:srgbClr val="000000"/>
                </a:solidFill>
              </a:ln>
              <a:ea typeface="Tahoma" pitchFamily="34" charset="0"/>
              <a:cs typeface="Tahoma" pitchFamily="34" charset="0"/>
            </a:endParaRPr>
          </a:p>
        </p:txBody>
      </p:sp>
    </p:spTree>
    <p:extLst>
      <p:ext uri="{BB962C8B-B14F-4D97-AF65-F5344CB8AC3E}">
        <p14:creationId xmlns:p14="http://schemas.microsoft.com/office/powerpoint/2010/main" val="9789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 grpId="0" animBg="1"/>
      <p:bldP spid="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33716B-6C82-4068-9A9D-6D02214519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915"/>
          <a:stretch/>
        </p:blipFill>
        <p:spPr>
          <a:xfrm>
            <a:off x="0" y="-258902"/>
            <a:ext cx="12192000" cy="7116901"/>
          </a:xfrm>
          <a:prstGeom prst="rect">
            <a:avLst/>
          </a:prstGeom>
        </p:spPr>
      </p:pic>
      <p:sp>
        <p:nvSpPr>
          <p:cNvPr id="5127" name="Text Box 7"/>
          <p:cNvSpPr txBox="1">
            <a:spLocks noChangeArrowheads="1"/>
          </p:cNvSpPr>
          <p:nvPr/>
        </p:nvSpPr>
        <p:spPr bwMode="auto">
          <a:xfrm>
            <a:off x="0" y="3687901"/>
            <a:ext cx="12192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6000" dirty="0">
                <a:ln>
                  <a:solidFill>
                    <a:srgbClr val="000000"/>
                  </a:solidFill>
                </a:ln>
                <a:latin typeface="Arial Black" panose="020B0A04020102020204" pitchFamily="34" charset="0"/>
                <a:ea typeface="Tahoma" pitchFamily="34" charset="0"/>
                <a:cs typeface="Tahoma" pitchFamily="34" charset="0"/>
              </a:rPr>
              <a:t>Christianity is not simply about talking the talk. </a:t>
            </a:r>
          </a:p>
          <a:p>
            <a:pPr algn="ctr">
              <a:spcBef>
                <a:spcPts val="0"/>
              </a:spcBef>
              <a:spcAft>
                <a:spcPts val="2400"/>
              </a:spcAft>
            </a:pPr>
            <a:r>
              <a:rPr lang="en-US" sz="6000" dirty="0">
                <a:ln>
                  <a:solidFill>
                    <a:srgbClr val="000000"/>
                  </a:solidFill>
                </a:ln>
                <a:latin typeface="Arial Black" panose="020B0A04020102020204" pitchFamily="34" charset="0"/>
                <a:ea typeface="Tahoma" pitchFamily="34" charset="0"/>
                <a:cs typeface="Tahoma" pitchFamily="34" charset="0"/>
              </a:rPr>
              <a:t>It includes walking the walk.</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solidFill>
                  <a:srgbClr val="000000"/>
                </a:solidFill>
                <a:latin typeface="Arial" charset="0"/>
              </a:rPr>
              <a:t>James 2:14 — The Text &amp; Its Context</a:t>
            </a:r>
            <a:endParaRPr lang="en-US" sz="4800" dirty="0">
              <a:solidFill>
                <a:srgbClr val="000000"/>
              </a:solidFill>
              <a:latin typeface="Arial" charset="0"/>
            </a:endParaRPr>
          </a:p>
        </p:txBody>
      </p:sp>
    </p:spTree>
    <p:extLst>
      <p:ext uri="{BB962C8B-B14F-4D97-AF65-F5344CB8AC3E}">
        <p14:creationId xmlns:p14="http://schemas.microsoft.com/office/powerpoint/2010/main" val="316178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2400"/>
              </a:spcAft>
            </a:pPr>
            <a:r>
              <a:rPr lang="en-US" sz="4400" i="1" dirty="0"/>
              <a:t>Three Protestant Views: </a:t>
            </a:r>
            <a:endParaRPr lang="en-US" sz="4400" dirty="0"/>
          </a:p>
          <a:p>
            <a:pPr marL="1371600" indent="-908050">
              <a:spcAft>
                <a:spcPts val="2400"/>
              </a:spcAft>
            </a:pPr>
            <a:r>
              <a:rPr lang="en-US" sz="4400" dirty="0"/>
              <a:t>1)	Refers to a person who was a believer but has lost his salvation. </a:t>
            </a:r>
            <a:endParaRPr lang="en-US" sz="4400" dirty="0">
              <a:latin typeface="Arial" charset="0"/>
            </a:endParaRPr>
          </a:p>
        </p:txBody>
      </p:sp>
      <p:sp>
        <p:nvSpPr>
          <p:cNvPr id="5128" name="Text Box 8"/>
          <p:cNvSpPr txBox="1">
            <a:spLocks noChangeArrowheads="1"/>
          </p:cNvSpPr>
          <p:nvPr/>
        </p:nvSpPr>
        <p:spPr bwMode="auto">
          <a:xfrm>
            <a:off x="0" y="834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Introduction</a:t>
            </a:r>
            <a:endParaRPr lang="en-US" sz="4800" dirty="0">
              <a:latin typeface="Arial" charset="0"/>
            </a:endParaRPr>
          </a:p>
        </p:txBody>
      </p:sp>
    </p:spTree>
    <p:extLst>
      <p:ext uri="{BB962C8B-B14F-4D97-AF65-F5344CB8AC3E}">
        <p14:creationId xmlns:p14="http://schemas.microsoft.com/office/powerpoint/2010/main" val="20090435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598FF-6E12-48EA-BFDD-CF39236432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127" name="Text Box 7"/>
          <p:cNvSpPr txBox="1">
            <a:spLocks noChangeArrowheads="1"/>
          </p:cNvSpPr>
          <p:nvPr/>
        </p:nvSpPr>
        <p:spPr bwMode="auto">
          <a:xfrm>
            <a:off x="6705600" y="1435775"/>
            <a:ext cx="5105400" cy="48936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5200" b="1" dirty="0">
                <a:ln>
                  <a:solidFill>
                    <a:srgbClr val="000000"/>
                  </a:solidFill>
                </a:ln>
                <a:ea typeface="Tahoma" pitchFamily="34" charset="0"/>
                <a:cs typeface="Tahoma" pitchFamily="34" charset="0"/>
              </a:rPr>
              <a:t>Faith without works cannot protect the Christian from sin’s deadly consequences.</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n>
                  <a:solidFill>
                    <a:srgbClr val="000000"/>
                  </a:solidFill>
                </a:ln>
                <a:latin typeface="Arial" charset="0"/>
              </a:rPr>
              <a:t>James 2:14 — The Text &amp; Its Context</a:t>
            </a:r>
            <a:endParaRPr lang="en-US" sz="4800" dirty="0">
              <a:ln>
                <a:solidFill>
                  <a:srgbClr val="000000"/>
                </a:solidFill>
              </a:ln>
              <a:latin typeface="Arial" charset="0"/>
            </a:endParaRPr>
          </a:p>
        </p:txBody>
      </p:sp>
    </p:spTree>
    <p:extLst>
      <p:ext uri="{BB962C8B-B14F-4D97-AF65-F5344CB8AC3E}">
        <p14:creationId xmlns:p14="http://schemas.microsoft.com/office/powerpoint/2010/main" val="11496588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533400" y="1720840"/>
            <a:ext cx="11353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6000" b="1" dirty="0">
                <a:solidFill>
                  <a:schemeClr val="tx2">
                    <a:lumMod val="90000"/>
                  </a:schemeClr>
                </a:solidFill>
                <a:effectLst>
                  <a:outerShdw blurRad="50800" dist="38100" dir="5400000" algn="t" rotWithShape="0">
                    <a:prstClr val="black">
                      <a:alpha val="40000"/>
                    </a:prstClr>
                  </a:outerShdw>
                </a:effectLst>
                <a:ea typeface="Tahoma" pitchFamily="34" charset="0"/>
                <a:cs typeface="Tahoma" pitchFamily="34" charset="0"/>
              </a:rPr>
              <a:t>For the Lord disciplines the one he loves and chastises every son he accepts.</a:t>
            </a:r>
          </a:p>
          <a:p>
            <a:pPr algn="r">
              <a:spcBef>
                <a:spcPts val="0"/>
              </a:spcBef>
              <a:spcAft>
                <a:spcPts val="2400"/>
              </a:spcAft>
            </a:pPr>
            <a:endParaRPr lang="en-US" sz="4400" dirty="0">
              <a:solidFill>
                <a:schemeClr val="tx2">
                  <a:lumMod val="90000"/>
                </a:schemeClr>
              </a:solidFill>
              <a:effectLst>
                <a:outerShdw blurRad="50800" dist="38100" dir="5400000" algn="t" rotWithShape="0">
                  <a:prstClr val="black">
                    <a:alpha val="40000"/>
                  </a:prstClr>
                </a:outerShdw>
              </a:effectLst>
              <a:ea typeface="Tahoma" pitchFamily="34" charset="0"/>
              <a:cs typeface="Tahoma" pitchFamily="34" charset="0"/>
            </a:endParaRPr>
          </a:p>
          <a:p>
            <a:pPr algn="r">
              <a:spcBef>
                <a:spcPts val="0"/>
              </a:spcBef>
              <a:spcAft>
                <a:spcPts val="2400"/>
              </a:spcAft>
            </a:pPr>
            <a:r>
              <a:rPr lang="en-US" sz="4400" dirty="0">
                <a:solidFill>
                  <a:schemeClr val="tx2">
                    <a:lumMod val="90000"/>
                  </a:schemeClr>
                </a:solidFill>
                <a:effectLst>
                  <a:outerShdw blurRad="50800" dist="38100" dir="5400000" algn="t" rotWithShape="0">
                    <a:prstClr val="black">
                      <a:alpha val="40000"/>
                    </a:prstClr>
                  </a:outerShdw>
                </a:effectLst>
                <a:ea typeface="Tahoma" pitchFamily="34" charset="0"/>
                <a:cs typeface="Tahoma" pitchFamily="34" charset="0"/>
              </a:rPr>
              <a:t>-Hebrews 12:6</a:t>
            </a:r>
          </a:p>
        </p:txBody>
      </p:sp>
      <p:sp>
        <p:nvSpPr>
          <p:cNvPr id="4" name="Text Box 8">
            <a:extLst>
              <a:ext uri="{FF2B5EF4-FFF2-40B4-BE49-F238E27FC236}">
                <a16:creationId xmlns:a16="http://schemas.microsoft.com/office/drawing/2014/main" id="{8C617914-9D50-4D2F-81A2-B889FEA8DC41}"/>
              </a:ext>
            </a:extLst>
          </p:cNvPr>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2:14 — The Text &amp; Its Context</a:t>
            </a:r>
            <a:endParaRPr lang="en-US" sz="4800" dirty="0">
              <a:latin typeface="Arial" charset="0"/>
            </a:endParaRPr>
          </a:p>
        </p:txBody>
      </p:sp>
    </p:spTree>
    <p:extLst>
      <p:ext uri="{BB962C8B-B14F-4D97-AF65-F5344CB8AC3E}">
        <p14:creationId xmlns:p14="http://schemas.microsoft.com/office/powerpoint/2010/main" val="335754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244A6B-E877-4843-B21D-F66EA7A68F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5" name="Text Box 7">
            <a:extLst>
              <a:ext uri="{FF2B5EF4-FFF2-40B4-BE49-F238E27FC236}">
                <a16:creationId xmlns:a16="http://schemas.microsoft.com/office/drawing/2014/main" id="{7FC964DE-09AC-4411-88C0-6462C2CF734D}"/>
              </a:ext>
            </a:extLst>
          </p:cNvPr>
          <p:cNvSpPr txBox="1">
            <a:spLocks noChangeArrowheads="1"/>
          </p:cNvSpPr>
          <p:nvPr/>
        </p:nvSpPr>
        <p:spPr bwMode="auto">
          <a:xfrm>
            <a:off x="558800" y="4572000"/>
            <a:ext cx="28194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6000" b="1" dirty="0">
                <a:solidFill>
                  <a:srgbClr val="260414"/>
                </a:solidFill>
                <a:ea typeface="Tahoma" pitchFamily="34" charset="0"/>
                <a:cs typeface="Tahoma" pitchFamily="34" charset="0"/>
              </a:rPr>
              <a:t>Faith</a:t>
            </a:r>
            <a:endParaRPr lang="en-US" sz="4400" b="1" dirty="0">
              <a:solidFill>
                <a:srgbClr val="260414"/>
              </a:solidFill>
              <a:ea typeface="Tahoma" pitchFamily="34" charset="0"/>
              <a:cs typeface="Tahoma" pitchFamily="34" charset="0"/>
            </a:endParaRPr>
          </a:p>
        </p:txBody>
      </p:sp>
      <p:sp>
        <p:nvSpPr>
          <p:cNvPr id="6" name="Text Box 7">
            <a:extLst>
              <a:ext uri="{FF2B5EF4-FFF2-40B4-BE49-F238E27FC236}">
                <a16:creationId xmlns:a16="http://schemas.microsoft.com/office/drawing/2014/main" id="{AF3291B0-9448-4CAD-9533-BE7D9EA12703}"/>
              </a:ext>
            </a:extLst>
          </p:cNvPr>
          <p:cNvSpPr txBox="1">
            <a:spLocks noChangeArrowheads="1"/>
          </p:cNvSpPr>
          <p:nvPr/>
        </p:nvSpPr>
        <p:spPr bwMode="auto">
          <a:xfrm>
            <a:off x="8407400" y="4572000"/>
            <a:ext cx="28194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6000" b="1" dirty="0">
                <a:solidFill>
                  <a:srgbClr val="260414"/>
                </a:solidFill>
                <a:ea typeface="Tahoma" pitchFamily="34" charset="0"/>
                <a:cs typeface="Tahoma" pitchFamily="34" charset="0"/>
              </a:rPr>
              <a:t>Works</a:t>
            </a:r>
            <a:endParaRPr lang="en-US" sz="4400" b="1" dirty="0">
              <a:solidFill>
                <a:srgbClr val="260414"/>
              </a:solidFill>
              <a:ea typeface="Tahoma" pitchFamily="34" charset="0"/>
              <a:cs typeface="Tahoma" pitchFamily="34" charset="0"/>
            </a:endParaRPr>
          </a:p>
        </p:txBody>
      </p:sp>
      <p:sp>
        <p:nvSpPr>
          <p:cNvPr id="7" name="Text Box 7">
            <a:extLst>
              <a:ext uri="{FF2B5EF4-FFF2-40B4-BE49-F238E27FC236}">
                <a16:creationId xmlns:a16="http://schemas.microsoft.com/office/drawing/2014/main" id="{DCBF7F76-888C-4BEA-9EBD-36828B8B60AB}"/>
              </a:ext>
            </a:extLst>
          </p:cNvPr>
          <p:cNvSpPr txBox="1">
            <a:spLocks noChangeArrowheads="1"/>
          </p:cNvSpPr>
          <p:nvPr/>
        </p:nvSpPr>
        <p:spPr bwMode="auto">
          <a:xfrm>
            <a:off x="4483100" y="5766137"/>
            <a:ext cx="2819400"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0"/>
              </a:spcBef>
              <a:spcAft>
                <a:spcPts val="2400"/>
              </a:spcAft>
            </a:pPr>
            <a:r>
              <a:rPr lang="en-US" sz="6000" b="1" i="1" dirty="0">
                <a:ln>
                  <a:solidFill>
                    <a:srgbClr val="000000"/>
                  </a:solidFill>
                </a:ln>
                <a:solidFill>
                  <a:schemeClr val="tx2"/>
                </a:solidFill>
                <a:ea typeface="Tahoma" pitchFamily="34" charset="0"/>
                <a:cs typeface="Tahoma" pitchFamily="34" charset="0"/>
              </a:rPr>
              <a:t>Plus</a:t>
            </a:r>
            <a:endParaRPr lang="en-US" sz="4400" b="1" i="1" dirty="0">
              <a:ln>
                <a:solidFill>
                  <a:srgbClr val="000000"/>
                </a:solidFill>
              </a:ln>
              <a:solidFill>
                <a:schemeClr val="tx2"/>
              </a:solidFill>
              <a:ea typeface="Tahoma" pitchFamily="34" charset="0"/>
              <a:cs typeface="Tahoma" pitchFamily="34" charset="0"/>
            </a:endParaRPr>
          </a:p>
        </p:txBody>
      </p:sp>
    </p:spTree>
    <p:extLst>
      <p:ext uri="{BB962C8B-B14F-4D97-AF65-F5344CB8AC3E}">
        <p14:creationId xmlns:p14="http://schemas.microsoft.com/office/powerpoint/2010/main" val="172559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If a brother or sister is naked and destitute of daily food, and one of you says to them, “Depart in peace, be warmed and filled,” but you do not give them the things which are needed for the body, what does it profit?</a:t>
            </a:r>
          </a:p>
          <a:p>
            <a:pPr algn="r">
              <a:spcBef>
                <a:spcPts val="0"/>
              </a:spcBef>
              <a:spcAft>
                <a:spcPts val="2400"/>
              </a:spcAft>
            </a:pPr>
            <a:r>
              <a:rPr lang="en-US" sz="4400" dirty="0">
                <a:ea typeface="Tahoma" pitchFamily="34" charset="0"/>
                <a:cs typeface="Tahoma" pitchFamily="34" charset="0"/>
              </a:rPr>
              <a:t>James 2:15-16</a:t>
            </a:r>
          </a:p>
        </p:txBody>
      </p:sp>
      <p:sp>
        <p:nvSpPr>
          <p:cNvPr id="5128" name="Text Box 8"/>
          <p:cNvSpPr txBox="1">
            <a:spLocks noChangeArrowheads="1"/>
          </p:cNvSpPr>
          <p:nvPr/>
        </p:nvSpPr>
        <p:spPr bwMode="auto">
          <a:xfrm>
            <a:off x="0" y="76200"/>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400" b="1" dirty="0">
                <a:latin typeface="Arial" charset="0"/>
              </a:rPr>
              <a:t>James 2:15-16 — Illustration of Barrenness</a:t>
            </a:r>
            <a:endParaRPr lang="en-US" sz="4400" dirty="0">
              <a:latin typeface="Arial" charset="0"/>
            </a:endParaRPr>
          </a:p>
        </p:txBody>
      </p:sp>
    </p:spTree>
    <p:extLst>
      <p:ext uri="{BB962C8B-B14F-4D97-AF65-F5344CB8AC3E}">
        <p14:creationId xmlns:p14="http://schemas.microsoft.com/office/powerpoint/2010/main" val="39464885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i="1" dirty="0">
                <a:ea typeface="Tahoma" pitchFamily="34" charset="0"/>
                <a:cs typeface="Tahoma" pitchFamily="34" charset="0"/>
              </a:rPr>
              <a:t>Dr. Constable:</a:t>
            </a:r>
            <a:r>
              <a:rPr lang="en-US" sz="4400" dirty="0">
                <a:ea typeface="Tahoma" pitchFamily="34" charset="0"/>
                <a:cs typeface="Tahoma" pitchFamily="34" charset="0"/>
              </a:rPr>
              <a:t> </a:t>
            </a:r>
          </a:p>
          <a:p>
            <a:pPr>
              <a:spcBef>
                <a:spcPts val="0"/>
              </a:spcBef>
              <a:spcAft>
                <a:spcPts val="2400"/>
              </a:spcAft>
            </a:pPr>
            <a:r>
              <a:rPr lang="en-US" sz="4400" dirty="0">
                <a:ea typeface="Tahoma" pitchFamily="34" charset="0"/>
                <a:cs typeface="Tahoma" pitchFamily="34" charset="0"/>
              </a:rPr>
              <a:t>A benediction cannot save a starving man from death; only bread can do that.</a:t>
            </a:r>
          </a:p>
        </p:txBody>
      </p:sp>
      <p:sp>
        <p:nvSpPr>
          <p:cNvPr id="5128" name="Text Box 8"/>
          <p:cNvSpPr txBox="1">
            <a:spLocks noChangeArrowheads="1"/>
          </p:cNvSpPr>
          <p:nvPr/>
        </p:nvSpPr>
        <p:spPr bwMode="auto">
          <a:xfrm>
            <a:off x="0" y="76200"/>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400" b="1" dirty="0">
                <a:latin typeface="Arial" charset="0"/>
              </a:rPr>
              <a:t>James 2:15-16 — Illustration of Barrenness</a:t>
            </a:r>
            <a:endParaRPr lang="en-US" sz="4400" dirty="0">
              <a:latin typeface="Arial" charset="0"/>
            </a:endParaRPr>
          </a:p>
        </p:txBody>
      </p:sp>
    </p:spTree>
    <p:extLst>
      <p:ext uri="{BB962C8B-B14F-4D97-AF65-F5344CB8AC3E}">
        <p14:creationId xmlns:p14="http://schemas.microsoft.com/office/powerpoint/2010/main" val="28356467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Thus also faith by itself, if it does not have works, is dead. </a:t>
            </a:r>
          </a:p>
          <a:p>
            <a:pPr algn="r">
              <a:spcBef>
                <a:spcPts val="0"/>
              </a:spcBef>
              <a:spcAft>
                <a:spcPts val="2400"/>
              </a:spcAft>
            </a:pPr>
            <a:r>
              <a:rPr lang="en-US" sz="4400" dirty="0">
                <a:ea typeface="Tahoma" pitchFamily="34" charset="0"/>
                <a:cs typeface="Tahoma" pitchFamily="34" charset="0"/>
              </a:rPr>
              <a:t>James 2:17</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2:17 — Dead Faith</a:t>
            </a:r>
            <a:endParaRPr lang="en-US" sz="4800" dirty="0">
              <a:latin typeface="Arial" charset="0"/>
            </a:endParaRPr>
          </a:p>
        </p:txBody>
      </p:sp>
    </p:spTree>
    <p:extLst>
      <p:ext uri="{BB962C8B-B14F-4D97-AF65-F5344CB8AC3E}">
        <p14:creationId xmlns:p14="http://schemas.microsoft.com/office/powerpoint/2010/main" val="4882274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5400" dirty="0">
                <a:solidFill>
                  <a:schemeClr val="tx2"/>
                </a:solidFill>
                <a:latin typeface="Times New Roman" panose="02020603050405020304" pitchFamily="18" charset="0"/>
                <a:ea typeface="Tahoma" pitchFamily="34" charset="0"/>
                <a:cs typeface="Times New Roman" panose="02020603050405020304" pitchFamily="18" charset="0"/>
              </a:rPr>
              <a:t>What is “dead” faith?</a:t>
            </a:r>
            <a:endParaRPr lang="en-US" sz="4400" dirty="0">
              <a:solidFill>
                <a:schemeClr val="tx2"/>
              </a:solidFill>
              <a:latin typeface="Times New Roman" panose="02020603050405020304" pitchFamily="18" charset="0"/>
              <a:ea typeface="Tahoma" pitchFamily="34" charset="0"/>
              <a:cs typeface="Times New Roman" panose="02020603050405020304" pitchFamily="18" charset="0"/>
            </a:endParaRPr>
          </a:p>
          <a:p>
            <a:pPr>
              <a:spcBef>
                <a:spcPts val="0"/>
              </a:spcBef>
              <a:spcAft>
                <a:spcPts val="2400"/>
              </a:spcAft>
            </a:pPr>
            <a:r>
              <a:rPr lang="en-US" sz="4400" dirty="0">
                <a:ea typeface="Tahoma" pitchFamily="34" charset="0"/>
                <a:cs typeface="Tahoma" pitchFamily="34" charset="0"/>
              </a:rPr>
              <a:t>And the LORD God commanded the man, saying, “Of every tree of the garden you may freely eat; but of the tree of the knowledge of good and evil you shall not eat, for in the day that you eat of it you shall surely die.”</a:t>
            </a:r>
          </a:p>
          <a:p>
            <a:pPr algn="r">
              <a:spcBef>
                <a:spcPts val="0"/>
              </a:spcBef>
              <a:spcAft>
                <a:spcPts val="2400"/>
              </a:spcAft>
            </a:pPr>
            <a:r>
              <a:rPr lang="en-US" sz="4400" dirty="0">
                <a:ea typeface="Tahoma" pitchFamily="34" charset="0"/>
                <a:cs typeface="Tahoma" pitchFamily="34" charset="0"/>
              </a:rPr>
              <a:t>Gen 2:16-17</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2:17 — Dead Faith</a:t>
            </a:r>
            <a:endParaRPr lang="en-US" sz="4800" dirty="0">
              <a:latin typeface="Arial" charset="0"/>
            </a:endParaRPr>
          </a:p>
        </p:txBody>
      </p:sp>
    </p:spTree>
    <p:extLst>
      <p:ext uri="{BB962C8B-B14F-4D97-AF65-F5344CB8AC3E}">
        <p14:creationId xmlns:p14="http://schemas.microsoft.com/office/powerpoint/2010/main" val="4276255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5400" dirty="0">
                <a:solidFill>
                  <a:schemeClr val="tx2"/>
                </a:solidFill>
                <a:latin typeface="Times New Roman" panose="02020603050405020304" pitchFamily="18" charset="0"/>
                <a:ea typeface="Tahoma" pitchFamily="34" charset="0"/>
                <a:cs typeface="Times New Roman" panose="02020603050405020304" pitchFamily="18" charset="0"/>
              </a:rPr>
              <a:t>What is “dead” faith?</a:t>
            </a:r>
            <a:endParaRPr lang="en-US" sz="4400" dirty="0">
              <a:solidFill>
                <a:schemeClr val="tx2"/>
              </a:solidFill>
              <a:latin typeface="Times New Roman" panose="02020603050405020304" pitchFamily="18" charset="0"/>
              <a:ea typeface="Tahoma" pitchFamily="34" charset="0"/>
              <a:cs typeface="Times New Roman" panose="02020603050405020304" pitchFamily="18" charset="0"/>
            </a:endParaRPr>
          </a:p>
          <a:p>
            <a:pPr marL="1657350" lvl="1" indent="-914400">
              <a:spcBef>
                <a:spcPts val="0"/>
              </a:spcBef>
              <a:spcAft>
                <a:spcPts val="2400"/>
              </a:spcAft>
              <a:buFont typeface="+mj-lt"/>
              <a:buAutoNum type="arabicPeriod"/>
            </a:pPr>
            <a:r>
              <a:rPr lang="en-US" sz="4800" dirty="0">
                <a:solidFill>
                  <a:schemeClr val="tx2"/>
                </a:solidFill>
                <a:latin typeface="Times New Roman" panose="02020603050405020304" pitchFamily="18" charset="0"/>
                <a:ea typeface="Tahoma" pitchFamily="34" charset="0"/>
                <a:cs typeface="Times New Roman" panose="02020603050405020304" pitchFamily="18" charset="0"/>
              </a:rPr>
              <a:t>The person has no faith therefore they must be unsaved.</a:t>
            </a:r>
          </a:p>
          <a:p>
            <a:pPr marL="1657350" lvl="1" indent="-914400">
              <a:spcBef>
                <a:spcPts val="0"/>
              </a:spcBef>
              <a:spcAft>
                <a:spcPts val="2400"/>
              </a:spcAft>
              <a:buFont typeface="+mj-lt"/>
              <a:buAutoNum type="arabicPeriod"/>
            </a:pPr>
            <a:r>
              <a:rPr lang="en-US" sz="4800" dirty="0">
                <a:solidFill>
                  <a:schemeClr val="tx2"/>
                </a:solidFill>
                <a:latin typeface="Times New Roman" panose="02020603050405020304" pitchFamily="18" charset="0"/>
                <a:ea typeface="Tahoma" pitchFamily="34" charset="0"/>
                <a:cs typeface="Times New Roman" panose="02020603050405020304" pitchFamily="18" charset="0"/>
              </a:rPr>
              <a:t>The person has inactive/unproductive faith but that does not mean they are unsaved.</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2:17 — Dead Faith</a:t>
            </a:r>
            <a:endParaRPr lang="en-US" sz="4800" dirty="0">
              <a:latin typeface="Arial" charset="0"/>
            </a:endParaRPr>
          </a:p>
        </p:txBody>
      </p:sp>
    </p:spTree>
    <p:extLst>
      <p:ext uri="{BB962C8B-B14F-4D97-AF65-F5344CB8AC3E}">
        <p14:creationId xmlns:p14="http://schemas.microsoft.com/office/powerpoint/2010/main" val="18806182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400" dirty="0">
                <a:ea typeface="Tahoma" pitchFamily="34" charset="0"/>
                <a:cs typeface="Tahoma" pitchFamily="34" charset="0"/>
              </a:rPr>
              <a:t>Eph 2:8-10 For by grace you have been saved through faith, and that not of yourselves; it is the gift of God, not of works, lest anyone should boast. For we are His workmanship, created in Christ Jesus for good works, which God prepared beforehand that we should walk in them.</a:t>
            </a:r>
          </a:p>
          <a:p>
            <a:pPr>
              <a:spcBef>
                <a:spcPts val="0"/>
              </a:spcBef>
              <a:spcAft>
                <a:spcPts val="2400"/>
              </a:spcAft>
            </a:pPr>
            <a:endParaRPr lang="en-US" sz="5400" dirty="0">
              <a:solidFill>
                <a:schemeClr val="tx2"/>
              </a:solidFill>
              <a:latin typeface="Times New Roman" panose="02020603050405020304" pitchFamily="18" charset="0"/>
              <a:ea typeface="Tahoma" pitchFamily="34" charset="0"/>
              <a:cs typeface="Times New Roman" panose="02020603050405020304" pitchFamily="18"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2:17 — Dead Faith</a:t>
            </a:r>
            <a:endParaRPr lang="en-US" sz="4800" dirty="0">
              <a:latin typeface="Arial" charset="0"/>
            </a:endParaRPr>
          </a:p>
        </p:txBody>
      </p:sp>
    </p:spTree>
    <p:extLst>
      <p:ext uri="{BB962C8B-B14F-4D97-AF65-F5344CB8AC3E}">
        <p14:creationId xmlns:p14="http://schemas.microsoft.com/office/powerpoint/2010/main" val="1708414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ts val="0"/>
              </a:spcBef>
              <a:spcAft>
                <a:spcPts val="2400"/>
              </a:spcAft>
            </a:pPr>
            <a:r>
              <a:rPr lang="en-US" sz="4200" dirty="0">
                <a:ea typeface="Tahoma" pitchFamily="34" charset="0"/>
                <a:cs typeface="Tahoma" pitchFamily="34" charset="0"/>
              </a:rPr>
              <a:t>Not by works of righteousness which we have done, but according to His mercy He saved us, through the washing of regeneration and renewing of the Holy Spirit … those who have believed in God should </a:t>
            </a:r>
            <a:r>
              <a:rPr lang="en-US" sz="4200" i="1" u="sng" dirty="0">
                <a:ea typeface="Tahoma" pitchFamily="34" charset="0"/>
                <a:cs typeface="Tahoma" pitchFamily="34" charset="0"/>
              </a:rPr>
              <a:t>be careful to maintain</a:t>
            </a:r>
            <a:r>
              <a:rPr lang="en-US" sz="4200" dirty="0">
                <a:ea typeface="Tahoma" pitchFamily="34" charset="0"/>
                <a:cs typeface="Tahoma" pitchFamily="34" charset="0"/>
              </a:rPr>
              <a:t> </a:t>
            </a:r>
            <a:r>
              <a:rPr lang="en-US" sz="4200" b="1" u="sng" dirty="0">
                <a:solidFill>
                  <a:srgbClr val="FFFF00"/>
                </a:solidFill>
                <a:ea typeface="Tahoma" pitchFamily="34" charset="0"/>
                <a:cs typeface="Tahoma" pitchFamily="34" charset="0"/>
              </a:rPr>
              <a:t>good works</a:t>
            </a:r>
            <a:r>
              <a:rPr lang="en-US" sz="4200" dirty="0">
                <a:ea typeface="Tahoma" pitchFamily="34" charset="0"/>
                <a:cs typeface="Tahoma" pitchFamily="34" charset="0"/>
              </a:rPr>
              <a:t>. These things are good and </a:t>
            </a:r>
            <a:r>
              <a:rPr lang="en-US" sz="4200" b="1" u="sng" dirty="0">
                <a:solidFill>
                  <a:srgbClr val="FFFF00"/>
                </a:solidFill>
                <a:ea typeface="Tahoma" pitchFamily="34" charset="0"/>
                <a:cs typeface="Tahoma" pitchFamily="34" charset="0"/>
              </a:rPr>
              <a:t>profitable</a:t>
            </a:r>
            <a:r>
              <a:rPr lang="en-US" sz="4200" dirty="0">
                <a:ea typeface="Tahoma" pitchFamily="34" charset="0"/>
                <a:cs typeface="Tahoma" pitchFamily="34" charset="0"/>
              </a:rPr>
              <a:t> to men. </a:t>
            </a:r>
          </a:p>
          <a:p>
            <a:pPr algn="r">
              <a:spcBef>
                <a:spcPts val="0"/>
              </a:spcBef>
              <a:spcAft>
                <a:spcPts val="2400"/>
              </a:spcAft>
            </a:pPr>
            <a:r>
              <a:rPr lang="en-US" sz="4200" dirty="0">
                <a:ea typeface="Tahoma" pitchFamily="34" charset="0"/>
                <a:cs typeface="Tahoma" pitchFamily="34" charset="0"/>
              </a:rPr>
              <a:t>Titus 3:5, 8</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James 2:17 — Dead Faith</a:t>
            </a:r>
            <a:endParaRPr lang="en-US" sz="4800" dirty="0">
              <a:latin typeface="Arial" charset="0"/>
            </a:endParaRPr>
          </a:p>
        </p:txBody>
      </p:sp>
    </p:spTree>
    <p:extLst>
      <p:ext uri="{BB962C8B-B14F-4D97-AF65-F5344CB8AC3E}">
        <p14:creationId xmlns:p14="http://schemas.microsoft.com/office/powerpoint/2010/main" val="50185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2400"/>
              </a:spcAft>
            </a:pPr>
            <a:r>
              <a:rPr lang="en-US" sz="4400" i="1" dirty="0"/>
              <a:t>Three Protestant Views: </a:t>
            </a:r>
            <a:endParaRPr lang="en-US" sz="4400" dirty="0"/>
          </a:p>
          <a:p>
            <a:pPr marL="1371600" indent="-908050">
              <a:spcAft>
                <a:spcPts val="2400"/>
              </a:spcAft>
            </a:pPr>
            <a:r>
              <a:rPr lang="en-US" sz="4400" dirty="0"/>
              <a:t>2)	Refers to an unbeliever who professes to be a Christian but has never really had saving faith in Christ.</a:t>
            </a:r>
            <a:endParaRPr lang="en-US" sz="4400" dirty="0">
              <a:latin typeface="Arial" charset="0"/>
            </a:endParaRPr>
          </a:p>
        </p:txBody>
      </p:sp>
      <p:sp>
        <p:nvSpPr>
          <p:cNvPr id="5128" name="Text Box 8"/>
          <p:cNvSpPr txBox="1">
            <a:spLocks noChangeArrowheads="1"/>
          </p:cNvSpPr>
          <p:nvPr/>
        </p:nvSpPr>
        <p:spPr bwMode="auto">
          <a:xfrm>
            <a:off x="0" y="834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Introduction</a:t>
            </a:r>
            <a:endParaRPr lang="en-US" sz="4800" dirty="0">
              <a:latin typeface="Arial" charset="0"/>
            </a:endParaRPr>
          </a:p>
        </p:txBody>
      </p:sp>
    </p:spTree>
    <p:extLst>
      <p:ext uri="{BB962C8B-B14F-4D97-AF65-F5344CB8AC3E}">
        <p14:creationId xmlns:p14="http://schemas.microsoft.com/office/powerpoint/2010/main" val="29811236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addressing “brethren” or fellow believers.</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concerned with sanctification and not justification.</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Summary of James 2:14-17</a:t>
            </a:r>
            <a:endParaRPr lang="en-US" sz="4800" dirty="0">
              <a:latin typeface="Arial" charset="0"/>
            </a:endParaRPr>
          </a:p>
        </p:txBody>
      </p:sp>
    </p:spTree>
    <p:extLst>
      <p:ext uri="{BB962C8B-B14F-4D97-AF65-F5344CB8AC3E}">
        <p14:creationId xmlns:p14="http://schemas.microsoft.com/office/powerpoint/2010/main" val="1748602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is asking: “Can dead (non-productive) faith benefit the needy Brother or Sister in Christ?”</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Summary of James 2:14-17</a:t>
            </a:r>
            <a:endParaRPr lang="en-US" sz="4800" dirty="0">
              <a:latin typeface="Arial" charset="0"/>
            </a:endParaRPr>
          </a:p>
        </p:txBody>
      </p:sp>
    </p:spTree>
    <p:extLst>
      <p:ext uri="{BB962C8B-B14F-4D97-AF65-F5344CB8AC3E}">
        <p14:creationId xmlns:p14="http://schemas.microsoft.com/office/powerpoint/2010/main" val="29585343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57200" y="1219200"/>
            <a:ext cx="11353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James concludes: “If a Christian’s faith is separated from God’s purpose for him of good works then there is no profit of benefit man-ward (toward the brethren).”</a:t>
            </a:r>
          </a:p>
          <a:p>
            <a:pPr marL="571500" indent="-571500">
              <a:spcBef>
                <a:spcPts val="0"/>
              </a:spcBef>
              <a:spcAft>
                <a:spcPts val="2400"/>
              </a:spcAft>
              <a:buFont typeface="Arial" panose="020B0604020202020204" pitchFamily="34" charset="0"/>
              <a:buChar char="•"/>
            </a:pPr>
            <a:endParaRPr lang="en-US" sz="4400" dirty="0">
              <a:ea typeface="Tahoma" pitchFamily="34" charset="0"/>
              <a:cs typeface="Tahoma" pitchFamily="34" charset="0"/>
            </a:endParaRP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Summary of James 2:14-17</a:t>
            </a:r>
            <a:endParaRPr lang="en-US" sz="4800" dirty="0">
              <a:latin typeface="Arial" charset="0"/>
            </a:endParaRPr>
          </a:p>
        </p:txBody>
      </p:sp>
    </p:spTree>
    <p:extLst>
      <p:ext uri="{BB962C8B-B14F-4D97-AF65-F5344CB8AC3E}">
        <p14:creationId xmlns:p14="http://schemas.microsoft.com/office/powerpoint/2010/main" val="36848254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2781300" y="1219200"/>
            <a:ext cx="6629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Part 1—James 2:14-17</a:t>
            </a:r>
          </a:p>
          <a:p>
            <a:pPr marL="571500" indent="-571500">
              <a:spcBef>
                <a:spcPts val="0"/>
              </a:spcBef>
              <a:spcAft>
                <a:spcPts val="2400"/>
              </a:spcAft>
              <a:buFont typeface="Arial" panose="020B0604020202020204" pitchFamily="34" charset="0"/>
              <a:buChar char="•"/>
            </a:pPr>
            <a:r>
              <a:rPr lang="en-US" sz="4400" dirty="0">
                <a:ea typeface="Tahoma" pitchFamily="34" charset="0"/>
                <a:cs typeface="Tahoma" pitchFamily="34" charset="0"/>
              </a:rPr>
              <a:t>Part 2—James 2:18-26</a:t>
            </a:r>
          </a:p>
        </p:txBody>
      </p:sp>
      <p:sp>
        <p:nvSpPr>
          <p:cNvPr id="5128" name="Text Box 8"/>
          <p:cNvSpPr txBox="1">
            <a:spLocks noChangeArrowheads="1"/>
          </p:cNvSpPr>
          <p:nvPr/>
        </p:nvSpPr>
        <p:spPr bwMode="auto">
          <a:xfrm>
            <a:off x="0" y="7620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4800" b="1" dirty="0">
                <a:latin typeface="Arial" charset="0"/>
              </a:rPr>
              <a:t>Conclusion</a:t>
            </a:r>
            <a:endParaRPr lang="en-US" sz="4800" dirty="0">
              <a:latin typeface="Arial" charset="0"/>
            </a:endParaRPr>
          </a:p>
        </p:txBody>
      </p:sp>
      <p:grpSp>
        <p:nvGrpSpPr>
          <p:cNvPr id="2" name="Group 1">
            <a:extLst>
              <a:ext uri="{FF2B5EF4-FFF2-40B4-BE49-F238E27FC236}">
                <a16:creationId xmlns:a16="http://schemas.microsoft.com/office/drawing/2014/main" id="{35B7FA21-79D0-2E24-0DD0-CBB50176A711}"/>
              </a:ext>
            </a:extLst>
          </p:cNvPr>
          <p:cNvGrpSpPr/>
          <p:nvPr/>
        </p:nvGrpSpPr>
        <p:grpSpPr>
          <a:xfrm>
            <a:off x="1295400" y="3276775"/>
            <a:ext cx="9601200" cy="2976265"/>
            <a:chOff x="990600" y="3276775"/>
            <a:chExt cx="9601200" cy="2976265"/>
          </a:xfrm>
        </p:grpSpPr>
        <p:pic>
          <p:nvPicPr>
            <p:cNvPr id="1026" name="Picture 2" descr="Auditing at the Speed of Risk!">
              <a:extLst>
                <a:ext uri="{FF2B5EF4-FFF2-40B4-BE49-F238E27FC236}">
                  <a16:creationId xmlns:a16="http://schemas.microsoft.com/office/drawing/2014/main" id="{7A7BECB2-065C-A593-2217-87B886E76A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3285529"/>
              <a:ext cx="4310062" cy="29587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bunking Another Myth “SPEED”">
              <a:extLst>
                <a:ext uri="{FF2B5EF4-FFF2-40B4-BE49-F238E27FC236}">
                  <a16:creationId xmlns:a16="http://schemas.microsoft.com/office/drawing/2014/main" id="{A02F725A-0BF5-5318-AF26-2328BF3E9C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0662" y="3276775"/>
              <a:ext cx="5291138" cy="29762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40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3115</TotalTime>
  <Words>8035</Words>
  <Application>Microsoft Office PowerPoint</Application>
  <PresentationFormat>Widescreen</PresentationFormat>
  <Paragraphs>671</Paragraphs>
  <Slides>93</Slides>
  <Notes>93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93</vt:i4>
      </vt:variant>
    </vt:vector>
  </HeadingPairs>
  <TitlesOfParts>
    <vt:vector size="106" baseType="lpstr">
      <vt:lpstr>Amasis MT Pro Black</vt:lpstr>
      <vt:lpstr>AR ESSENCE</vt:lpstr>
      <vt:lpstr>Arial</vt:lpstr>
      <vt:lpstr>Arial Black</vt:lpstr>
      <vt:lpstr>Calibri</vt:lpstr>
      <vt:lpstr>Calibri Light</vt:lpstr>
      <vt:lpstr>Segoe Print</vt:lpstr>
      <vt:lpstr>Sitka Text</vt:lpstr>
      <vt:lpstr>Tahoma</vt:lpstr>
      <vt:lpstr>Times New Roman</vt:lpstr>
      <vt:lpstr>Wingdings</vt:lpstr>
      <vt:lpstr>Compass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Nyberg</dc:creator>
  <cp:lastModifiedBy>Bob Nyberg</cp:lastModifiedBy>
  <cp:revision>222</cp:revision>
  <dcterms:created xsi:type="dcterms:W3CDTF">2005-07-26T20:50:28Z</dcterms:created>
  <dcterms:modified xsi:type="dcterms:W3CDTF">2023-09-17T18:04:36Z</dcterms:modified>
</cp:coreProperties>
</file>